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51"/>
  </p:notesMasterIdLst>
  <p:sldIdLst>
    <p:sldId id="256" r:id="rId2"/>
    <p:sldId id="258" r:id="rId3"/>
    <p:sldId id="263" r:id="rId4"/>
    <p:sldId id="264" r:id="rId5"/>
    <p:sldId id="265" r:id="rId6"/>
    <p:sldId id="266" r:id="rId7"/>
    <p:sldId id="267" r:id="rId8"/>
    <p:sldId id="268" r:id="rId9"/>
    <p:sldId id="269" r:id="rId10"/>
    <p:sldId id="270" r:id="rId11"/>
    <p:sldId id="271" r:id="rId12"/>
    <p:sldId id="273" r:id="rId13"/>
    <p:sldId id="274" r:id="rId14"/>
    <p:sldId id="275" r:id="rId15"/>
    <p:sldId id="276" r:id="rId16"/>
    <p:sldId id="280" r:id="rId17"/>
    <p:sldId id="328" r:id="rId18"/>
    <p:sldId id="281" r:id="rId19"/>
    <p:sldId id="282" r:id="rId20"/>
    <p:sldId id="283" r:id="rId21"/>
    <p:sldId id="284" r:id="rId22"/>
    <p:sldId id="288" r:id="rId23"/>
    <p:sldId id="329" r:id="rId24"/>
    <p:sldId id="289" r:id="rId25"/>
    <p:sldId id="290" r:id="rId26"/>
    <p:sldId id="296" r:id="rId27"/>
    <p:sldId id="297" r:id="rId28"/>
    <p:sldId id="303" r:id="rId29"/>
    <p:sldId id="304" r:id="rId30"/>
    <p:sldId id="305" r:id="rId31"/>
    <p:sldId id="306" r:id="rId32"/>
    <p:sldId id="307" r:id="rId33"/>
    <p:sldId id="308" r:id="rId34"/>
    <p:sldId id="309" r:id="rId35"/>
    <p:sldId id="310" r:id="rId36"/>
    <p:sldId id="311" r:id="rId37"/>
    <p:sldId id="312" r:id="rId38"/>
    <p:sldId id="316" r:id="rId39"/>
    <p:sldId id="317" r:id="rId40"/>
    <p:sldId id="318" r:id="rId41"/>
    <p:sldId id="319" r:id="rId42"/>
    <p:sldId id="320" r:id="rId43"/>
    <p:sldId id="321" r:id="rId44"/>
    <p:sldId id="322" r:id="rId45"/>
    <p:sldId id="323" r:id="rId46"/>
    <p:sldId id="324" r:id="rId47"/>
    <p:sldId id="325" r:id="rId48"/>
    <p:sldId id="326" r:id="rId49"/>
    <p:sldId id="330" r:id="rId50"/>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A1419"/>
    <a:srgbClr val="0072C6"/>
    <a:srgbClr val="0000FF"/>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73" autoAdjust="0"/>
    <p:restoredTop sz="90603" autoAdjust="0"/>
  </p:normalViewPr>
  <p:slideViewPr>
    <p:cSldViewPr>
      <p:cViewPr varScale="1">
        <p:scale>
          <a:sx n="69" d="100"/>
          <a:sy n="69" d="100"/>
        </p:scale>
        <p:origin x="1638" y="60"/>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4/8/2016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smtClean="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smtClean="0"/>
          </a:p>
        </p:txBody>
      </p:sp>
    </p:spTree>
    <p:extLst>
      <p:ext uri="{BB962C8B-B14F-4D97-AF65-F5344CB8AC3E}">
        <p14:creationId xmlns:p14="http://schemas.microsoft.com/office/powerpoint/2010/main" val="1785717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rtl="0"/>
            <a:r>
              <a:rPr lang="en-US" b="0" i="0" u="none" strike="noStrike" baseline="0" smtClean="0">
                <a:solidFill>
                  <a:srgbClr val="000000"/>
                </a:solidFill>
                <a:latin typeface="Segoe"/>
                <a:ea typeface="ＭＳ ゴシック"/>
              </a:rPr>
              <a:t>Troubleshooting: If Access displays a message warning you that some of your data may not be displayed, this means the controls on the label are too wide for the allotted space. If this happens, try reducing the size of the controls in Design view so that they fit in the space available for a single label or try reducing the page margins using Page Setup.</a:t>
            </a:r>
          </a:p>
          <a:p>
            <a:pPr lvl="2" rtl="0"/>
            <a:r>
              <a:rPr lang="en-US" b="0" i="0" u="none" strike="noStrike" baseline="0" smtClean="0">
                <a:solidFill>
                  <a:srgbClr val="000000"/>
                </a:solidFill>
                <a:latin typeface="Segoe"/>
                <a:ea typeface="ＭＳ ゴシック"/>
              </a:rPr>
              <a:t>Take Note: As an alternative to printing labels, you can print addresses directly onto envelopes. To do this, you will need to create a custom label instead of a predefined label and set the Label Type setting to Sheet Feed.</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48</a:t>
            </a:fld>
            <a:endParaRPr lang="en-US"/>
          </a:p>
        </p:txBody>
      </p:sp>
    </p:spTree>
    <p:extLst>
      <p:ext uri="{BB962C8B-B14F-4D97-AF65-F5344CB8AC3E}">
        <p14:creationId xmlns:p14="http://schemas.microsoft.com/office/powerpoint/2010/main" val="269048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solidFill>
                  <a:srgbClr val="000000"/>
                </a:solidFill>
                <a:latin typeface="Segoe"/>
                <a:ea typeface="ＭＳ ゴシック"/>
              </a:rPr>
              <a:t>Another Way: You can also right-click a field header in Layout view and select Group On Field Name from the shortcut menu to define a group header.</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14</a:t>
            </a:fld>
            <a:endParaRPr lang="en-US"/>
          </a:p>
        </p:txBody>
      </p:sp>
    </p:spTree>
    <p:extLst>
      <p:ext uri="{BB962C8B-B14F-4D97-AF65-F5344CB8AC3E}">
        <p14:creationId xmlns:p14="http://schemas.microsoft.com/office/powerpoint/2010/main" val="4216379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solidFill>
                  <a:srgbClr val="000000"/>
                </a:solidFill>
                <a:latin typeface="Segoe"/>
                <a:ea typeface="ＭＳ ゴシック"/>
              </a:rPr>
              <a:t>Another Way: You can also right-click a field in Layout view and select Total from the shortcut menu to apply an </a:t>
            </a:r>
            <a:r>
              <a:rPr lang="en-US" sz="1200"/>
              <a:t>aggregate function to a field.</a:t>
            </a:r>
            <a:endParaRPr lang="en-US" b="0" i="0" u="none" strike="noStrike" baseline="0" smtClean="0">
              <a:solidFill>
                <a:srgbClr val="000000"/>
              </a:solidFill>
              <a:latin typeface="Segoe"/>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22</a:t>
            </a:fld>
            <a:endParaRPr lang="en-US"/>
          </a:p>
        </p:txBody>
      </p:sp>
    </p:spTree>
    <p:extLst>
      <p:ext uri="{BB962C8B-B14F-4D97-AF65-F5344CB8AC3E}">
        <p14:creationId xmlns:p14="http://schemas.microsoft.com/office/powerpoint/2010/main" val="311735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solidFill>
                  <a:srgbClr val="000000"/>
                </a:solidFill>
                <a:latin typeface="Segoe"/>
                <a:ea typeface="ＭＳ ゴシック"/>
              </a:rPr>
              <a:t>Take Note: Throughout this lesson you will see information that appears in black text within brackets, such as [Press Enter], or [your e-mail address]. The information contained in the brackets is intended to be directions for you rather than something you actually type word-for-word. It will instruct you to perform an action or substitute text. Do not type the actual text that appears within brackets.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29</a:t>
            </a:fld>
            <a:endParaRPr lang="en-US"/>
          </a:p>
        </p:txBody>
      </p:sp>
    </p:spTree>
    <p:extLst>
      <p:ext uri="{BB962C8B-B14F-4D97-AF65-F5344CB8AC3E}">
        <p14:creationId xmlns:p14="http://schemas.microsoft.com/office/powerpoint/2010/main" val="746130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solidFill>
                  <a:srgbClr val="000000"/>
                </a:solidFill>
                <a:latin typeface="Segoe"/>
                <a:ea typeface="ＭＳ ゴシック"/>
              </a:rPr>
              <a:t>Another Way: You can also move and/or resize the page numbering control in the Page Footer section in Report Design view to ensure it appears within the page margin width. This is one of many different ways to create a viable print layout depending on your page size.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33</a:t>
            </a:fld>
            <a:endParaRPr lang="en-US"/>
          </a:p>
        </p:txBody>
      </p:sp>
    </p:spTree>
    <p:extLst>
      <p:ext uri="{BB962C8B-B14F-4D97-AF65-F5344CB8AC3E}">
        <p14:creationId xmlns:p14="http://schemas.microsoft.com/office/powerpoint/2010/main" val="3829384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solidFill>
                  <a:srgbClr val="000000"/>
                </a:solidFill>
                <a:latin typeface="Segoe"/>
                <a:ea typeface="ＭＳ ゴシック"/>
              </a:rPr>
              <a:t>Take Note: You may also use the Page Setup dialog box to change the left margin size to match the right margin size to prevent the layout from appearing on two pages. This will cause your report data to appear on two pages.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36</a:t>
            </a:fld>
            <a:endParaRPr lang="en-US"/>
          </a:p>
        </p:txBody>
      </p:sp>
    </p:spTree>
    <p:extLst>
      <p:ext uri="{BB962C8B-B14F-4D97-AF65-F5344CB8AC3E}">
        <p14:creationId xmlns:p14="http://schemas.microsoft.com/office/powerpoint/2010/main" val="2749757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rtl="0"/>
            <a:r>
              <a:rPr lang="en-US" b="0" i="0" u="none" strike="noStrike" baseline="0" smtClean="0">
                <a:solidFill>
                  <a:srgbClr val="000000"/>
                </a:solidFill>
                <a:latin typeface="Segoe"/>
                <a:ea typeface="ＭＳ ゴシック"/>
              </a:rPr>
              <a:t>Another Way: Right-click the report you want to preview in the Navigation Pane and select Print Preview from the shortcut menu.</a:t>
            </a:r>
          </a:p>
          <a:p>
            <a:pPr lvl="2" rtl="0"/>
            <a:r>
              <a:rPr lang="en-US" b="0" i="0" u="none" strike="noStrike" baseline="0" smtClean="0">
                <a:solidFill>
                  <a:srgbClr val="000000"/>
                </a:solidFill>
                <a:latin typeface="Segoe"/>
                <a:ea typeface="ＭＳ ゴシック"/>
              </a:rPr>
              <a:t>Take Note: You can add the Print Preview and/or the Quick Print command to the Quick Access Toolbar by clicking the Customize Quick Access Toolbar down arrow at the end of the toolbar and selecting Print Preview or Quick Print from the menu.</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37</a:t>
            </a:fld>
            <a:endParaRPr lang="en-US"/>
          </a:p>
        </p:txBody>
      </p:sp>
    </p:spTree>
    <p:extLst>
      <p:ext uri="{BB962C8B-B14F-4D97-AF65-F5344CB8AC3E}">
        <p14:creationId xmlns:p14="http://schemas.microsoft.com/office/powerpoint/2010/main" val="1047769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solidFill>
                  <a:srgbClr val="000000"/>
                </a:solidFill>
                <a:latin typeface="Segoe"/>
                <a:ea typeface="ＭＳ ゴシック"/>
              </a:rPr>
              <a:t>Another Way: Instead of scrolling through a menu of options, you can simply start typing the first few characters of the option you want to choose to have it automatically appear.</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39</a:t>
            </a:fld>
            <a:endParaRPr lang="en-US"/>
          </a:p>
        </p:txBody>
      </p:sp>
    </p:spTree>
    <p:extLst>
      <p:ext uri="{BB962C8B-B14F-4D97-AF65-F5344CB8AC3E}">
        <p14:creationId xmlns:p14="http://schemas.microsoft.com/office/powerpoint/2010/main" val="1541015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solidFill>
                  <a:srgbClr val="000000"/>
                </a:solidFill>
                <a:latin typeface="Segoe"/>
                <a:ea typeface="ＭＳ ゴシック"/>
              </a:rPr>
              <a:t>Another Way: You can also double-click each field name in the Available Fields list to place it on the Prototype label.</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41</a:t>
            </a:fld>
            <a:endParaRPr lang="en-US"/>
          </a:p>
        </p:txBody>
      </p:sp>
    </p:spTree>
    <p:extLst>
      <p:ext uri="{BB962C8B-B14F-4D97-AF65-F5344CB8AC3E}">
        <p14:creationId xmlns:p14="http://schemas.microsoft.com/office/powerpoint/2010/main" val="4240047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smtClean="0"/>
              <a:t>© 2014, John Wiley &amp; Sons, Inc.</a:t>
            </a:r>
            <a:endParaRPr lang="en-US" dirty="0"/>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smtClean="0"/>
              <a:t>Click to edit Master title style</a:t>
            </a:r>
            <a:endParaRPr lang="en-US" dirty="0"/>
          </a:p>
        </p:txBody>
      </p:sp>
      <p:sp>
        <p:nvSpPr>
          <p:cNvPr id="3" name="Table Placeholder 2"/>
          <p:cNvSpPr>
            <a:spLocks noGrp="1"/>
          </p:cNvSpPr>
          <p:nvPr>
            <p:ph type="tbl" idx="1"/>
          </p:nvPr>
        </p:nvSpPr>
        <p:spPr>
          <a:xfrm>
            <a:off x="457200" y="1447800"/>
            <a:ext cx="8229600" cy="5029200"/>
          </a:xfrm>
        </p:spPr>
        <p:txBody>
          <a:bodyPr/>
          <a:lstStyle/>
          <a:p>
            <a:pPr lvl="0"/>
            <a:r>
              <a:rPr lang="en-US" noProof="0" smtClean="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017D7D-A535-8F41-AD22-FD46146C387D}" type="datetimeFigureOut">
              <a:t>4/8/2016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2B1E73-E799-004D-8252-7E3CBBDE9105}" type="slidenum">
              <a:t>‹#›</a:t>
            </a:fld>
            <a:endParaRPr lang="en-US"/>
          </a:p>
        </p:txBody>
      </p:sp>
    </p:spTree>
    <p:extLst>
      <p:ext uri="{BB962C8B-B14F-4D97-AF65-F5344CB8AC3E}">
        <p14:creationId xmlns:p14="http://schemas.microsoft.com/office/powerpoint/2010/main" val="29171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BA1419"/>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sz="1050"/>
            </a:lvl1pPr>
          </a:lstStyle>
          <a:p>
            <a:pPr>
              <a:defRPr/>
            </a:pPr>
            <a:r>
              <a:rPr lang="en-US" smtClean="0"/>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dirty="0" smtClean="0"/>
              <a:t>Microsoft Official Academic Course, Microsoft Access 2013</a:t>
            </a:r>
            <a:endParaRPr lang="en-US" dirty="0"/>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A1419"/>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BA1419"/>
            </a:solidFill>
            <a:round/>
            <a:headEnd/>
            <a:tailEnd/>
          </a:ln>
          <a:extLst>
            <a:ext uri="{909E8E84-426E-40dd-AFC4-6F175D3DCCD1}">
              <a14:hiddenFill xmlns:a14="http://schemas.microsoft.com/office/drawing/2010/main" xmlns="">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32" name="Rectangle 3"/>
          <p:cNvSpPr>
            <a:spLocks noGrp="1" noChangeArrowheads="1"/>
          </p:cNvSpPr>
          <p:nvPr>
            <p:ph type="body" idx="1"/>
          </p:nvPr>
        </p:nvSpPr>
        <p:spPr bwMode="auto">
          <a:xfrm>
            <a:off x="457200" y="1524000"/>
            <a:ext cx="8229600" cy="495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smtClean="0"/>
              <a:t>© 2014, John Wiley &amp; Sons, Inc.</a:t>
            </a:r>
            <a:endParaRPr lang="en-US" dirty="0"/>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smtClean="0"/>
              <a:t>Microsoft Official Academic Course, Microsoft Word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BA1419"/>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BA1419"/>
        </a:buClr>
        <a:buFont typeface="Arial"/>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BA1419"/>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405753"/>
            <a:ext cx="8534400" cy="898525"/>
          </a:xfrm>
        </p:spPr>
        <p:txBody>
          <a:bodyPr lIns="45720" rIns="45720">
            <a:normAutofit/>
          </a:bodyPr>
          <a:lstStyle/>
          <a:p>
            <a:pPr lvl="0" algn="r"/>
            <a:r>
              <a:rPr lang="en-US" sz="4400" b="1">
                <a:latin typeface="Segoe"/>
                <a:ea typeface="ＭＳ ゴシック"/>
              </a:rPr>
              <a:t>Advanced Reports</a:t>
            </a:r>
          </a:p>
        </p:txBody>
      </p:sp>
      <p:sp>
        <p:nvSpPr>
          <p:cNvPr id="2055" name="Subtitle 2"/>
          <p:cNvSpPr>
            <a:spLocks noGrp="1"/>
          </p:cNvSpPr>
          <p:nvPr>
            <p:ph type="body" idx="1"/>
          </p:nvPr>
        </p:nvSpPr>
        <p:spPr>
          <a:xfrm>
            <a:off x="304800" y="3124200"/>
            <a:ext cx="8305800" cy="457200"/>
          </a:xfrm>
        </p:spPr>
        <p:txBody>
          <a:bodyPr lIns="182880" tIns="0"/>
          <a:lstStyle/>
          <a:p>
            <a:pPr marL="36513" indent="0" algn="r" eaLnBrk="1" hangingPunct="1">
              <a:spcBef>
                <a:spcPct val="0"/>
              </a:spcBef>
              <a:buFontTx/>
              <a:buNone/>
            </a:pPr>
            <a:r>
              <a:rPr lang="en-US" sz="2800" dirty="0" smtClean="0">
                <a:solidFill>
                  <a:srgbClr val="BA1419"/>
                </a:solidFill>
              </a:rPr>
              <a:t>Lesson 11</a:t>
            </a:r>
          </a:p>
        </p:txBody>
      </p:sp>
      <p:sp>
        <p:nvSpPr>
          <p:cNvPr id="3" name="Date Placeholder 2"/>
          <p:cNvSpPr>
            <a:spLocks noGrp="1"/>
          </p:cNvSpPr>
          <p:nvPr>
            <p:ph type="dt" sz="half" idx="10"/>
          </p:nvPr>
        </p:nvSpPr>
        <p:spPr/>
        <p:txBody>
          <a:bodyPr/>
          <a:lstStyle/>
          <a:p>
            <a:pPr>
              <a:defRPr/>
            </a:pPr>
            <a:r>
              <a:rPr lang="en-US" dirty="0" smtClean="0">
                <a:solidFill>
                  <a:schemeClr val="bg1"/>
                </a:solidFill>
              </a:rPr>
              <a:t>© 2014, John Wiley &amp; Sons, Inc.</a:t>
            </a:r>
            <a:endParaRPr lang="en-US" dirty="0">
              <a:solidFill>
                <a:schemeClr val="bg1"/>
              </a:solidFill>
            </a:endParaRPr>
          </a:p>
        </p:txBody>
      </p:sp>
      <p:sp>
        <p:nvSpPr>
          <p:cNvPr id="4" name="Footer Placeholder 3"/>
          <p:cNvSpPr>
            <a:spLocks noGrp="1"/>
          </p:cNvSpPr>
          <p:nvPr>
            <p:ph type="ftr" sz="quarter" idx="11"/>
          </p:nvPr>
        </p:nvSpPr>
        <p:spPr/>
        <p:txBody>
          <a:bodyPr/>
          <a:lstStyle/>
          <a:p>
            <a:pPr>
              <a:defRPr/>
            </a:pPr>
            <a:r>
              <a:rPr lang="en-US" dirty="0" smtClean="0">
                <a:solidFill>
                  <a:schemeClr val="bg1"/>
                </a:solidFill>
              </a:rPr>
              <a:t>Microsoft Official Academic Course, Microsoft Access 2013</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smtClean="0">
                <a:solidFill>
                  <a:srgbClr val="BA1419"/>
                </a:solidFill>
                <a:latin typeface="Segoe UI Semibold" panose="020B0702040204020203" pitchFamily="34" charset="0"/>
              </a:rPr>
              <a:t>Microsoft</a:t>
            </a:r>
            <a:r>
              <a:rPr lang="en-US" sz="4800" b="1" dirty="0" smtClean="0">
                <a:solidFill>
                  <a:srgbClr val="BA1419"/>
                </a:solidFill>
                <a:latin typeface="+mn-lt"/>
              </a:rPr>
              <a:t> </a:t>
            </a:r>
            <a:r>
              <a:rPr lang="en-US" sz="4800" b="1" dirty="0" smtClean="0">
                <a:solidFill>
                  <a:srgbClr val="FF0000"/>
                </a:solidFill>
                <a:latin typeface="+mn-lt"/>
              </a:rPr>
              <a:t>Access 2013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Use the Report Wizard</a:t>
            </a:r>
          </a:p>
        </p:txBody>
      </p:sp>
      <p:sp>
        <p:nvSpPr>
          <p:cNvPr id="3" name="Text Placeholder 2"/>
          <p:cNvSpPr>
            <a:spLocks noGrp="1"/>
          </p:cNvSpPr>
          <p:nvPr>
            <p:ph type="body" idx="1"/>
          </p:nvPr>
        </p:nvSpPr>
        <p:spPr>
          <a:xfrm>
            <a:off x="457200" y="1524000"/>
            <a:ext cx="4038600" cy="4953000"/>
          </a:xfrm>
        </p:spPr>
        <p:txBody>
          <a:bodyPr/>
          <a:lstStyle/>
          <a:p>
            <a:pPr lvl="1" rtl="0">
              <a:buFont typeface="+mj-lt"/>
              <a:buAutoNum type="arabicPeriod" startAt="18"/>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Next &gt; </a:t>
            </a:r>
            <a:r>
              <a:rPr lang="en-US" b="0" i="0" u="none" strike="noStrike" baseline="0" smtClean="0">
                <a:solidFill>
                  <a:srgbClr val="000000"/>
                </a:solidFill>
                <a:latin typeface="Segoe"/>
                <a:ea typeface="ＭＳ ゴシック"/>
              </a:rPr>
              <a:t>button. The fifth Report Wizard dialog box appears, as shown at right.</a:t>
            </a:r>
          </a:p>
          <a:p>
            <a:pPr lvl="1" rtl="0">
              <a:buAutoNum type="arabicPeriod" startAt="18"/>
            </a:pPr>
            <a:r>
              <a:rPr lang="en-US" b="0" i="0" u="none" strike="noStrike" baseline="0" smtClean="0">
                <a:solidFill>
                  <a:srgbClr val="000000"/>
                </a:solidFill>
                <a:latin typeface="Segoe"/>
                <a:ea typeface="ＭＳ ゴシック"/>
              </a:rPr>
              <a:t>Key </a:t>
            </a:r>
            <a:r>
              <a:rPr lang="en-US" b="1" i="0" u="none" strike="noStrike" baseline="0" smtClean="0">
                <a:solidFill>
                  <a:srgbClr val="000000"/>
                </a:solidFill>
                <a:latin typeface="Segoe"/>
                <a:ea typeface="ＭＳ ゴシック"/>
              </a:rPr>
              <a:t>Corporate Sales by Region/Salesperson </a:t>
            </a:r>
            <a:r>
              <a:rPr lang="en-US" b="0" i="0" u="none" strike="noStrike" baseline="0" smtClean="0">
                <a:solidFill>
                  <a:srgbClr val="000000"/>
                </a:solidFill>
                <a:latin typeface="Segoe"/>
                <a:ea typeface="ＭＳ ゴシック"/>
              </a:rPr>
              <a:t>as the title of your Report, replacing the default title of Corporate Sales1.</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10</a:t>
            </a:fld>
            <a:endParaRPr lang="en-US"/>
          </a:p>
        </p:txBody>
      </p:sp>
      <p:pic>
        <p:nvPicPr>
          <p:cNvPr id="7" name="Picture 6" descr="1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1524000"/>
            <a:ext cx="4040717" cy="3058650"/>
          </a:xfrm>
          <a:prstGeom prst="rect">
            <a:avLst/>
          </a:prstGeom>
        </p:spPr>
      </p:pic>
    </p:spTree>
    <p:extLst>
      <p:ext uri="{BB962C8B-B14F-4D97-AF65-F5344CB8AC3E}">
        <p14:creationId xmlns:p14="http://schemas.microsoft.com/office/powerpoint/2010/main" val="311845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Use the Report Wizard</a:t>
            </a:r>
          </a:p>
        </p:txBody>
      </p:sp>
      <p:sp>
        <p:nvSpPr>
          <p:cNvPr id="3" name="Text Placeholder 2"/>
          <p:cNvSpPr>
            <a:spLocks noGrp="1"/>
          </p:cNvSpPr>
          <p:nvPr>
            <p:ph type="body" idx="1"/>
          </p:nvPr>
        </p:nvSpPr>
        <p:spPr/>
        <p:txBody>
          <a:bodyPr/>
          <a:lstStyle/>
          <a:p>
            <a:pPr lvl="1" rtl="0">
              <a:buFont typeface="+mj-lt"/>
              <a:buAutoNum type="arabicPeriod" startAt="20"/>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Finish </a:t>
            </a:r>
            <a:r>
              <a:rPr lang="en-US" b="0" i="0" u="none" strike="noStrike" baseline="0" smtClean="0">
                <a:solidFill>
                  <a:srgbClr val="000000"/>
                </a:solidFill>
                <a:latin typeface="Segoe"/>
                <a:ea typeface="ＭＳ ゴシック"/>
              </a:rPr>
              <a:t>button to accept the settings. The Report Wizard creates the report, shown below, with the groups you specified.</a:t>
            </a:r>
          </a:p>
          <a:p>
            <a:pPr lvl="1" rtl="0">
              <a:buAutoNum type="arabicPeriod" startAt="20"/>
            </a:pPr>
            <a:r>
              <a:rPr lang="en-US" b="1" i="0" u="none" strike="noStrike" baseline="0" smtClean="0">
                <a:solidFill>
                  <a:srgbClr val="000000"/>
                </a:solidFill>
                <a:latin typeface="Segoe"/>
                <a:ea typeface="ＭＳ ゴシック"/>
              </a:rPr>
              <a:t>CLOSE </a:t>
            </a:r>
            <a:r>
              <a:rPr lang="en-US" b="0" i="0" u="none" strike="noStrike" baseline="0" smtClean="0">
                <a:solidFill>
                  <a:srgbClr val="000000"/>
                </a:solidFill>
                <a:latin typeface="Segoe"/>
                <a:ea typeface="ＭＳ ゴシック"/>
              </a:rPr>
              <a:t>the report and the table.</a:t>
            </a:r>
          </a:p>
          <a:p>
            <a:pPr lvl="0" rtl="0"/>
            <a:r>
              <a:rPr lang="en-US" b="1" i="0" u="none" strike="noStrike" baseline="0" smtClean="0">
                <a:solidFill>
                  <a:srgbClr val="000000"/>
                </a:solidFill>
                <a:latin typeface="Segoe"/>
                <a:ea typeface="ＭＳ ゴシック"/>
              </a:rPr>
              <a:t>PAUSE. LEAVE </a:t>
            </a:r>
            <a:r>
              <a:rPr lang="en-US" b="0" i="0" u="none" strike="noStrike" baseline="0" smtClean="0">
                <a:solidFill>
                  <a:srgbClr val="000000"/>
                </a:solidFill>
                <a:latin typeface="Segoe"/>
                <a:ea typeface="ＭＳ ゴシック"/>
              </a:rPr>
              <a:t>the database open to use in the next exercise.</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11</a:t>
            </a:fld>
            <a:endParaRPr lang="en-US"/>
          </a:p>
        </p:txBody>
      </p:sp>
      <p:pic>
        <p:nvPicPr>
          <p:cNvPr id="7" name="Picture 6" descr="11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3454400"/>
            <a:ext cx="5166058" cy="2802467"/>
          </a:xfrm>
          <a:prstGeom prst="rect">
            <a:avLst/>
          </a:prstGeom>
        </p:spPr>
      </p:pic>
    </p:spTree>
    <p:extLst>
      <p:ext uri="{BB962C8B-B14F-4D97-AF65-F5344CB8AC3E}">
        <p14:creationId xmlns:p14="http://schemas.microsoft.com/office/powerpoint/2010/main" val="4099819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Use the Group, Sort, and Total Pane</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Segoe"/>
                <a:ea typeface="ＭＳ ゴシック"/>
              </a:rPr>
              <a:t>USE </a:t>
            </a:r>
            <a:r>
              <a:rPr lang="en-US" b="0" i="0" u="none" strike="noStrike" baseline="0" smtClean="0">
                <a:solidFill>
                  <a:srgbClr val="000000"/>
                </a:solidFill>
                <a:latin typeface="Segoe"/>
                <a:ea typeface="ＭＳ ゴシック"/>
              </a:rPr>
              <a:t>the database that is open from the previous exercise.</a:t>
            </a:r>
          </a:p>
          <a:p>
            <a:pPr lvl="1" rtl="0"/>
            <a:r>
              <a:rPr lang="en-US" b="1" i="0" u="none" strike="noStrike" baseline="0" smtClean="0">
                <a:solidFill>
                  <a:srgbClr val="000000"/>
                </a:solidFill>
                <a:latin typeface="Segoe"/>
                <a:ea typeface="ＭＳ ゴシック"/>
              </a:rPr>
              <a:t>OPEN </a:t>
            </a:r>
            <a:r>
              <a:rPr lang="en-US" b="0" i="0" u="none" strike="noStrike" baseline="0" smtClean="0">
                <a:solidFill>
                  <a:srgbClr val="000000"/>
                </a:solidFill>
                <a:latin typeface="Segoe"/>
                <a:ea typeface="ＭＳ ゴシック"/>
              </a:rPr>
              <a:t>the </a:t>
            </a:r>
            <a:r>
              <a:rPr lang="en-US" b="1" i="0" u="none" strike="noStrike" baseline="0" smtClean="0">
                <a:solidFill>
                  <a:srgbClr val="000000"/>
                </a:solidFill>
                <a:latin typeface="Segoe"/>
                <a:ea typeface="ＭＳ ゴシック"/>
              </a:rPr>
              <a:t>Corporate Sales </a:t>
            </a:r>
            <a:r>
              <a:rPr lang="en-US" b="0" i="0" u="none" strike="noStrike" baseline="0" smtClean="0">
                <a:solidFill>
                  <a:srgbClr val="000000"/>
                </a:solidFill>
                <a:latin typeface="Segoe"/>
                <a:ea typeface="ＭＳ ゴシック"/>
              </a:rPr>
              <a:t>report. Notice that the report is not arranged by groups.</a:t>
            </a:r>
          </a:p>
          <a:p>
            <a:pPr lvl="1" rtl="0"/>
            <a:r>
              <a:rPr lang="en-US" b="0" i="0" u="none" strike="noStrike" baseline="0" smtClean="0">
                <a:solidFill>
                  <a:srgbClr val="000000"/>
                </a:solidFill>
                <a:latin typeface="Segoe"/>
                <a:ea typeface="ＭＳ ゴシック"/>
              </a:rPr>
              <a:t>Switch to Layout view and close the Field List pane if it opens.</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12</a:t>
            </a:fld>
            <a:endParaRPr lang="en-US"/>
          </a:p>
        </p:txBody>
      </p:sp>
    </p:spTree>
    <p:extLst>
      <p:ext uri="{BB962C8B-B14F-4D97-AF65-F5344CB8AC3E}">
        <p14:creationId xmlns:p14="http://schemas.microsoft.com/office/powerpoint/2010/main" val="4057260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Use the Group, Sort, and Total Pane</a:t>
            </a:r>
          </a:p>
        </p:txBody>
      </p:sp>
      <p:sp>
        <p:nvSpPr>
          <p:cNvPr id="3" name="Text Placeholder 2"/>
          <p:cNvSpPr>
            <a:spLocks noGrp="1"/>
          </p:cNvSpPr>
          <p:nvPr>
            <p:ph type="body" idx="1"/>
          </p:nvPr>
        </p:nvSpPr>
        <p:spPr/>
        <p:txBody>
          <a:bodyPr/>
          <a:lstStyle/>
          <a:p>
            <a:pPr lvl="1" rtl="0">
              <a:buFont typeface="+mj-lt"/>
              <a:buAutoNum type="arabicPeriod" startAt="3"/>
            </a:pPr>
            <a:r>
              <a:rPr lang="en-US" sz="2100" b="0" i="0" u="none" strike="noStrike" baseline="0" smtClean="0">
                <a:solidFill>
                  <a:srgbClr val="000000"/>
                </a:solidFill>
                <a:latin typeface="Segoe"/>
                <a:ea typeface="ＭＳ ゴシック"/>
              </a:rPr>
              <a:t>On the DESIGN tab, in the Grouping &amp; Totals group, click the </a:t>
            </a:r>
            <a:r>
              <a:rPr lang="en-US" sz="2100" b="1" i="0" u="none" strike="noStrike" baseline="0" smtClean="0">
                <a:solidFill>
                  <a:srgbClr val="000000"/>
                </a:solidFill>
                <a:latin typeface="Segoe"/>
                <a:ea typeface="ＭＳ ゴシック"/>
              </a:rPr>
              <a:t>Group &amp; Sort </a:t>
            </a:r>
            <a:r>
              <a:rPr lang="en-US" sz="2100" b="0" i="0" u="none" strike="noStrike" baseline="0" smtClean="0">
                <a:solidFill>
                  <a:srgbClr val="000000"/>
                </a:solidFill>
                <a:latin typeface="Segoe"/>
                <a:ea typeface="ＭＳ ゴシック"/>
              </a:rPr>
              <a:t>button. The Group, Sort, and Total pane appears at the bottom of the screen, as shown below.</a:t>
            </a:r>
            <a:endParaRPr lang="en-US" sz="2100"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13</a:t>
            </a:fld>
            <a:endParaRPr lang="en-US"/>
          </a:p>
        </p:txBody>
      </p:sp>
      <p:pic>
        <p:nvPicPr>
          <p:cNvPr id="7" name="Picture 6" descr="11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590800"/>
            <a:ext cx="5994400" cy="3499798"/>
          </a:xfrm>
          <a:prstGeom prst="rect">
            <a:avLst/>
          </a:prstGeom>
        </p:spPr>
      </p:pic>
    </p:spTree>
    <p:extLst>
      <p:ext uri="{BB962C8B-B14F-4D97-AF65-F5344CB8AC3E}">
        <p14:creationId xmlns:p14="http://schemas.microsoft.com/office/powerpoint/2010/main" val="2904394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Use the Group, Sort, and Total Pane</a:t>
            </a: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solidFill>
                  <a:srgbClr val="000000"/>
                </a:solidFill>
                <a:latin typeface="Segoe"/>
                <a:ea typeface="ＭＳ ゴシック"/>
              </a:rPr>
              <a:t>Click the </a:t>
            </a:r>
            <a:r>
              <a:rPr lang="en-US" sz="2000" b="1" i="0" u="none" strike="noStrike" baseline="0" smtClean="0">
                <a:solidFill>
                  <a:srgbClr val="000000"/>
                </a:solidFill>
                <a:latin typeface="Segoe"/>
                <a:ea typeface="ＭＳ ゴシック"/>
              </a:rPr>
              <a:t>Add a group </a:t>
            </a:r>
            <a:r>
              <a:rPr lang="en-US" sz="2000" b="0" i="0" u="none" strike="noStrike" baseline="0" smtClean="0">
                <a:solidFill>
                  <a:srgbClr val="000000"/>
                </a:solidFill>
                <a:latin typeface="Segoe"/>
                <a:ea typeface="ＭＳ ゴシック"/>
              </a:rPr>
              <a:t>button.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Select </a:t>
            </a:r>
            <a:r>
              <a:rPr lang="en-US" sz="2000" b="1" i="0" u="none" strike="noStrike" baseline="0" smtClean="0">
                <a:solidFill>
                  <a:srgbClr val="000000"/>
                </a:solidFill>
                <a:latin typeface="Segoe"/>
                <a:ea typeface="ＭＳ ゴシック"/>
              </a:rPr>
              <a:t>Region (Borough) </a:t>
            </a:r>
            <a:r>
              <a:rPr lang="en-US" sz="2000" b="0" i="0" u="none" strike="noStrike" baseline="0" smtClean="0">
                <a:solidFill>
                  <a:srgbClr val="000000"/>
                </a:solidFill>
                <a:latin typeface="Segoe"/>
                <a:ea typeface="ＭＳ ゴシック"/>
              </a:rPr>
              <a:t>from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Group On menu, as shown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 right. The report is now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grouped on the Region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(Borough) field.</a:t>
            </a:r>
          </a:p>
          <a:p>
            <a:pPr lvl="1" rtl="0">
              <a:buAutoNum type="arabicPeriod" startAt="4"/>
            </a:pPr>
            <a:r>
              <a:rPr lang="en-US" sz="2000" b="0" i="0" u="none" strike="noStrike" baseline="0" smtClean="0">
                <a:solidFill>
                  <a:srgbClr val="000000"/>
                </a:solidFill>
                <a:latin typeface="Segoe"/>
                <a:ea typeface="ＭＳ ゴシック"/>
              </a:rPr>
              <a:t>Click the </a:t>
            </a:r>
            <a:r>
              <a:rPr lang="en-US" sz="2000" b="1" i="0" u="none" strike="noStrike" baseline="0" smtClean="0">
                <a:solidFill>
                  <a:srgbClr val="000000"/>
                </a:solidFill>
                <a:latin typeface="Segoe"/>
                <a:ea typeface="ＭＳ ゴシック"/>
              </a:rPr>
              <a:t>Add a group </a:t>
            </a:r>
            <a:r>
              <a:rPr lang="en-US" sz="2000" b="0" i="0" u="none" strike="noStrike" baseline="0" smtClean="0">
                <a:solidFill>
                  <a:srgbClr val="000000"/>
                </a:solidFill>
                <a:latin typeface="Segoe"/>
                <a:ea typeface="ＭＳ ゴシック"/>
              </a:rPr>
              <a:t>button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on the Group, Sort, and Total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pane. Select </a:t>
            </a:r>
            <a:r>
              <a:rPr lang="en-US" sz="2000" b="1" i="0" u="none" strike="noStrike" baseline="0" smtClean="0">
                <a:solidFill>
                  <a:srgbClr val="000000"/>
                </a:solidFill>
                <a:latin typeface="Segoe"/>
                <a:ea typeface="ＭＳ ゴシック"/>
              </a:rPr>
              <a:t>Sales Person Last </a:t>
            </a:r>
            <a:br>
              <a:rPr lang="en-US" sz="2000" b="1"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Name </a:t>
            </a:r>
            <a:r>
              <a:rPr lang="en-US" sz="2000" b="0" i="0" u="none" strike="noStrike" baseline="0" smtClean="0">
                <a:solidFill>
                  <a:srgbClr val="000000"/>
                </a:solidFill>
                <a:latin typeface="Segoe"/>
                <a:ea typeface="ＭＳ ゴシック"/>
              </a:rPr>
              <a:t>from the Group On menu.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report is now also grouped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on the Sales Person Last Name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field.</a:t>
            </a:r>
            <a:endParaRPr lang="en-US" sz="2000"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14</a:t>
            </a:fld>
            <a:endParaRPr lang="en-US"/>
          </a:p>
        </p:txBody>
      </p:sp>
      <p:pic>
        <p:nvPicPr>
          <p:cNvPr id="7" name="Picture 6" descr="1109.png"/>
          <p:cNvPicPr>
            <a:picLocks noChangeAspect="1"/>
          </p:cNvPicPr>
          <p:nvPr/>
        </p:nvPicPr>
        <p:blipFill rotWithShape="1">
          <a:blip r:embed="rId3">
            <a:extLst>
              <a:ext uri="{28A0092B-C50C-407E-A947-70E740481C1C}">
                <a14:useLocalDpi xmlns:a14="http://schemas.microsoft.com/office/drawing/2010/main" val="0"/>
              </a:ext>
            </a:extLst>
          </a:blip>
          <a:srcRect r="44444"/>
          <a:stretch/>
        </p:blipFill>
        <p:spPr>
          <a:xfrm>
            <a:off x="5281113" y="1566333"/>
            <a:ext cx="3405687" cy="3615267"/>
          </a:xfrm>
          <a:prstGeom prst="rect">
            <a:avLst/>
          </a:prstGeom>
        </p:spPr>
      </p:pic>
    </p:spTree>
    <p:extLst>
      <p:ext uri="{BB962C8B-B14F-4D97-AF65-F5344CB8AC3E}">
        <p14:creationId xmlns:p14="http://schemas.microsoft.com/office/powerpoint/2010/main" val="370200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Use the Group, Sort, and Total Pane</a:t>
            </a:r>
          </a:p>
        </p:txBody>
      </p:sp>
      <p:sp>
        <p:nvSpPr>
          <p:cNvPr id="3" name="Text Placeholder 2"/>
          <p:cNvSpPr>
            <a:spLocks noGrp="1"/>
          </p:cNvSpPr>
          <p:nvPr>
            <p:ph type="body" idx="1"/>
          </p:nvPr>
        </p:nvSpPr>
        <p:spPr>
          <a:xfrm>
            <a:off x="457200" y="1524000"/>
            <a:ext cx="4267200" cy="4953000"/>
          </a:xfrm>
        </p:spPr>
        <p:txBody>
          <a:bodyPr/>
          <a:lstStyle/>
          <a:p>
            <a:pPr lvl="1" rtl="0">
              <a:lnSpc>
                <a:spcPct val="90000"/>
              </a:lnSpc>
              <a:buFont typeface="+mj-lt"/>
              <a:buAutoNum type="arabicPeriod" startAt="6"/>
            </a:pPr>
            <a:r>
              <a:rPr lang="en-US" sz="2000" b="0" i="0" u="none" strike="noStrike" baseline="0" smtClean="0">
                <a:latin typeface="Segoe"/>
                <a:ea typeface="ＭＳ ゴシック"/>
              </a:rPr>
              <a:t>Switch to Design view. Your screen should look similar to the figure at right. Notice that there is a Region (Borough) Header for that group and a Sales Person Last Name header for that group. The Company Name and Contract Amount fields are arranged in the Detail section.</a:t>
            </a:r>
          </a:p>
          <a:p>
            <a:pPr lvl="1" rtl="0">
              <a:lnSpc>
                <a:spcPct val="90000"/>
              </a:lnSpc>
              <a:buAutoNum type="arabicPeriod" startAt="6"/>
            </a:pPr>
            <a:r>
              <a:rPr lang="en-US" sz="2000" b="1" i="0" u="none" strike="noStrike" baseline="0" smtClean="0">
                <a:latin typeface="Segoe"/>
                <a:ea typeface="ＭＳ ゴシック"/>
              </a:rPr>
              <a:t>SAVE </a:t>
            </a:r>
            <a:r>
              <a:rPr lang="en-US" sz="2000" b="0" i="0" u="none" strike="noStrike" baseline="0" smtClean="0">
                <a:latin typeface="Segoe"/>
                <a:ea typeface="ＭＳ ゴシック"/>
              </a:rPr>
              <a:t>the report.</a:t>
            </a:r>
          </a:p>
          <a:p>
            <a:pPr lvl="0" rtl="0">
              <a:lnSpc>
                <a:spcPct val="90000"/>
              </a:lnSpc>
            </a:pPr>
            <a:r>
              <a:rPr lang="en-US" sz="2000" b="1" i="0" u="none" strike="noStrike" baseline="0" smtClean="0">
                <a:latin typeface="Segoe"/>
                <a:ea typeface="ＭＳ ゴシック"/>
              </a:rPr>
              <a:t>PAUSE. LEAVE </a:t>
            </a:r>
            <a:r>
              <a:rPr lang="en-US" sz="2000" b="0" i="0" u="none" strike="noStrike" baseline="0" smtClean="0">
                <a:latin typeface="Segoe"/>
                <a:ea typeface="ＭＳ ゴシック"/>
              </a:rPr>
              <a:t>the database open to use in the next exercise.</a:t>
            </a:r>
            <a:endParaRPr lang="en-US" sz="2000" b="0" i="0" u="none" strike="noStrike" baseline="0" smtClean="0">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15</a:t>
            </a:fld>
            <a:endParaRPr lang="en-US"/>
          </a:p>
        </p:txBody>
      </p:sp>
      <p:pic>
        <p:nvPicPr>
          <p:cNvPr id="7" name="Picture 6" descr="1110.png"/>
          <p:cNvPicPr>
            <a:picLocks noChangeAspect="1"/>
          </p:cNvPicPr>
          <p:nvPr/>
        </p:nvPicPr>
        <p:blipFill rotWithShape="1">
          <a:blip r:embed="rId2">
            <a:extLst>
              <a:ext uri="{28A0092B-C50C-407E-A947-70E740481C1C}">
                <a14:useLocalDpi xmlns:a14="http://schemas.microsoft.com/office/drawing/2010/main" val="0"/>
              </a:ext>
            </a:extLst>
          </a:blip>
          <a:srcRect r="44815"/>
          <a:stretch/>
        </p:blipFill>
        <p:spPr>
          <a:xfrm>
            <a:off x="4800600" y="1524000"/>
            <a:ext cx="3876015" cy="4487333"/>
          </a:xfrm>
          <a:prstGeom prst="rect">
            <a:avLst/>
          </a:prstGeom>
        </p:spPr>
      </p:pic>
    </p:spTree>
    <p:extLst>
      <p:ext uri="{BB962C8B-B14F-4D97-AF65-F5344CB8AC3E}">
        <p14:creationId xmlns:p14="http://schemas.microsoft.com/office/powerpoint/2010/main" val="3349027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Change Grouping Options</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Segoe"/>
                <a:ea typeface="ＭＳ ゴシック"/>
              </a:rPr>
              <a:t>USE </a:t>
            </a:r>
            <a:r>
              <a:rPr lang="en-US" b="0" i="0" u="none" strike="noStrike" baseline="0" smtClean="0">
                <a:solidFill>
                  <a:srgbClr val="000000"/>
                </a:solidFill>
                <a:latin typeface="Segoe"/>
                <a:ea typeface="ＭＳ ゴシック"/>
              </a:rPr>
              <a:t>the database and report that is open from the previous exercise.</a:t>
            </a:r>
          </a:p>
          <a:p>
            <a:pPr lvl="1" rtl="0"/>
            <a:r>
              <a:rPr lang="en-US" b="0" i="0" u="none" strike="noStrike" baseline="0" smtClean="0">
                <a:solidFill>
                  <a:srgbClr val="000000"/>
                </a:solidFill>
                <a:latin typeface="Segoe"/>
                <a:ea typeface="ＭＳ ゴシック"/>
              </a:rPr>
              <a:t>Switch to Layout view.</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Group On Sales Person Last Name </a:t>
            </a:r>
            <a:r>
              <a:rPr lang="en-US" b="0" i="0" u="none" strike="noStrike" baseline="0" smtClean="0">
                <a:solidFill>
                  <a:srgbClr val="000000"/>
                </a:solidFill>
                <a:latin typeface="Segoe"/>
                <a:ea typeface="ＭＳ ゴシック"/>
              </a:rPr>
              <a:t>row in the Group, Sort, and Total pane and then click the </a:t>
            </a:r>
            <a:r>
              <a:rPr lang="en-US" b="1" i="0" u="none" strike="noStrike" baseline="0" smtClean="0">
                <a:solidFill>
                  <a:srgbClr val="000000"/>
                </a:solidFill>
                <a:latin typeface="Segoe"/>
                <a:ea typeface="ＭＳ ゴシック"/>
              </a:rPr>
              <a:t>More </a:t>
            </a:r>
            <a:r>
              <a:rPr lang="en-US" b="0" i="0" u="none" strike="noStrike" baseline="0" smtClean="0">
                <a:solidFill>
                  <a:srgbClr val="000000"/>
                </a:solidFill>
                <a:latin typeface="Segoe"/>
                <a:ea typeface="ＭＳ ゴシック"/>
              </a:rPr>
              <a:t>button to view the available grouping options.</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16</a:t>
            </a:fld>
            <a:endParaRPr lang="en-US"/>
          </a:p>
        </p:txBody>
      </p:sp>
    </p:spTree>
    <p:extLst>
      <p:ext uri="{BB962C8B-B14F-4D97-AF65-F5344CB8AC3E}">
        <p14:creationId xmlns:p14="http://schemas.microsoft.com/office/powerpoint/2010/main" val="3820998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BA141A"/>
                </a:solidFill>
                <a:latin typeface="Segoe"/>
                <a:ea typeface="ＭＳ ゴシック"/>
              </a:rPr>
              <a:t>Step by Step: Change Grouping Options</a:t>
            </a:r>
            <a:endParaRPr lang="en-US"/>
          </a:p>
        </p:txBody>
      </p:sp>
      <p:sp>
        <p:nvSpPr>
          <p:cNvPr id="3" name="Content Placeholder 2"/>
          <p:cNvSpPr>
            <a:spLocks noGrp="1"/>
          </p:cNvSpPr>
          <p:nvPr>
            <p:ph idx="1"/>
          </p:nvPr>
        </p:nvSpPr>
        <p:spPr/>
        <p:txBody>
          <a:bodyPr/>
          <a:lstStyle/>
          <a:p>
            <a:pPr lvl="1">
              <a:buFont typeface="+mj-lt"/>
              <a:buAutoNum type="arabicPeriod" startAt="3"/>
            </a:pPr>
            <a:r>
              <a:rPr lang="en-US">
                <a:solidFill>
                  <a:srgbClr val="000000"/>
                </a:solidFill>
                <a:latin typeface="Segoe"/>
                <a:ea typeface="ＭＳ ゴシック"/>
              </a:rPr>
              <a:t>Click the </a:t>
            </a:r>
            <a:r>
              <a:rPr lang="en-US" b="1">
                <a:solidFill>
                  <a:srgbClr val="000000"/>
                </a:solidFill>
                <a:latin typeface="Segoe"/>
                <a:ea typeface="ＭＳ ゴシック"/>
              </a:rPr>
              <a:t>down arrow </a:t>
            </a:r>
            <a:r>
              <a:rPr lang="en-US">
                <a:solidFill>
                  <a:srgbClr val="000000"/>
                </a:solidFill>
                <a:latin typeface="Segoe"/>
                <a:ea typeface="ＭＳ ゴシック"/>
              </a:rPr>
              <a:t>beside </a:t>
            </a:r>
            <a:r>
              <a:rPr lang="en-US" i="1">
                <a:solidFill>
                  <a:srgbClr val="000000"/>
                </a:solidFill>
                <a:latin typeface="Segoe"/>
                <a:ea typeface="ＭＳ ゴシック"/>
              </a:rPr>
              <a:t>with a header section </a:t>
            </a:r>
            <a:r>
              <a:rPr lang="en-US">
                <a:solidFill>
                  <a:srgbClr val="000000"/>
                </a:solidFill>
                <a:latin typeface="Segoe"/>
                <a:ea typeface="ＭＳ ゴシック"/>
              </a:rPr>
              <a:t>and select </a:t>
            </a:r>
            <a:r>
              <a:rPr lang="en-US" b="1">
                <a:solidFill>
                  <a:srgbClr val="000000"/>
                </a:solidFill>
                <a:latin typeface="Segoe"/>
                <a:ea typeface="ＭＳ ゴシック"/>
              </a:rPr>
              <a:t>without a header section</a:t>
            </a:r>
            <a:r>
              <a:rPr lang="en-US">
                <a:solidFill>
                  <a:srgbClr val="000000"/>
                </a:solidFill>
                <a:latin typeface="Segoe"/>
                <a:ea typeface="Univers-BlackExt"/>
              </a:rPr>
              <a:t> </a:t>
            </a:r>
            <a:r>
              <a:rPr lang="en-US">
                <a:solidFill>
                  <a:srgbClr val="000000"/>
                </a:solidFill>
                <a:latin typeface="Segoe"/>
                <a:ea typeface="ＭＳ ゴシック"/>
              </a:rPr>
              <a:t>from the drop-down menu, as shown below.</a:t>
            </a:r>
            <a:endParaRPr lang="en-US">
              <a:solidFill>
                <a:srgbClr val="000000"/>
              </a:solidFill>
              <a:latin typeface="Univers-BlackExt"/>
              <a:ea typeface="Univers-BlackExt"/>
            </a:endParaRPr>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Access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17</a:t>
            </a:fld>
            <a:endParaRPr lang="en-US" dirty="0"/>
          </a:p>
        </p:txBody>
      </p:sp>
      <p:pic>
        <p:nvPicPr>
          <p:cNvPr id="7" name="Picture 6" descr="11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590799"/>
            <a:ext cx="6256867" cy="3674871"/>
          </a:xfrm>
          <a:prstGeom prst="rect">
            <a:avLst/>
          </a:prstGeom>
        </p:spPr>
      </p:pic>
    </p:spTree>
    <p:extLst>
      <p:ext uri="{BB962C8B-B14F-4D97-AF65-F5344CB8AC3E}">
        <p14:creationId xmlns:p14="http://schemas.microsoft.com/office/powerpoint/2010/main" val="2440716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Change Grouping Options</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Switch to Design view. Notice that the Sales Person Last Name Header has been deleted from the grouping area.</a:t>
            </a:r>
          </a:p>
          <a:p>
            <a:pPr lvl="1" rtl="0">
              <a:buAutoNum type="arabicPeriod" startAt="4"/>
            </a:pPr>
            <a:r>
              <a:rPr lang="en-US" b="0" i="0" u="none" strike="noStrike" baseline="0" smtClean="0">
                <a:solidFill>
                  <a:srgbClr val="000000"/>
                </a:solidFill>
                <a:latin typeface="Segoe"/>
                <a:ea typeface="ＭＳ ゴシック"/>
              </a:rPr>
              <a:t>Switch to Layout view.</a:t>
            </a:r>
          </a:p>
          <a:p>
            <a:pPr lvl="1" rtl="0">
              <a:buAutoNum type="arabicPeriod" startAt="4"/>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down arrow</a:t>
            </a:r>
            <a:r>
              <a:rPr lang="en-US" b="1" i="0" u="none" strike="noStrike" baseline="0" smtClean="0">
                <a:solidFill>
                  <a:srgbClr val="000000"/>
                </a:solidFill>
                <a:latin typeface="Segoe"/>
                <a:ea typeface="Univers-BlackExt"/>
              </a:rPr>
              <a:t> </a:t>
            </a:r>
            <a:r>
              <a:rPr lang="en-US" b="0" i="0" u="none" strike="noStrike" baseline="0" smtClean="0">
                <a:solidFill>
                  <a:srgbClr val="000000"/>
                </a:solidFill>
                <a:latin typeface="Segoe"/>
                <a:ea typeface="ＭＳ ゴシック"/>
              </a:rPr>
              <a:t>beside the </a:t>
            </a:r>
            <a:r>
              <a:rPr lang="en-US" b="0" i="1" u="none" strike="noStrike" baseline="0" smtClean="0">
                <a:solidFill>
                  <a:srgbClr val="000000"/>
                </a:solidFill>
                <a:latin typeface="Segoe"/>
                <a:ea typeface="Univers-Oblique"/>
              </a:rPr>
              <a:t>without a header section </a:t>
            </a:r>
            <a:r>
              <a:rPr lang="en-US" b="0" i="0" u="none" strike="noStrike" baseline="0" smtClean="0">
                <a:solidFill>
                  <a:srgbClr val="000000"/>
                </a:solidFill>
                <a:latin typeface="Segoe"/>
                <a:ea typeface="ＭＳ ゴシック"/>
              </a:rPr>
              <a:t>(if the </a:t>
            </a:r>
            <a:r>
              <a:rPr lang="en-US" b="0" i="1" u="none" strike="noStrike" baseline="0" smtClean="0">
                <a:solidFill>
                  <a:srgbClr val="000000"/>
                </a:solidFill>
                <a:latin typeface="Segoe"/>
                <a:ea typeface="Univers-Oblique"/>
              </a:rPr>
              <a:t>without a header section </a:t>
            </a:r>
            <a:r>
              <a:rPr lang="en-US" b="0" i="0" u="none" strike="noStrike" baseline="0" smtClean="0">
                <a:solidFill>
                  <a:srgbClr val="000000"/>
                </a:solidFill>
                <a:latin typeface="Segoe"/>
                <a:ea typeface="ＭＳ ゴシック"/>
              </a:rPr>
              <a:t>option doesn’t appear, click the </a:t>
            </a:r>
            <a:r>
              <a:rPr lang="en-US" b="1" i="0" u="none" strike="noStrike" baseline="0" smtClean="0">
                <a:solidFill>
                  <a:srgbClr val="000000"/>
                </a:solidFill>
                <a:latin typeface="Segoe"/>
                <a:ea typeface="ＭＳ ゴシック"/>
              </a:rPr>
              <a:t>More</a:t>
            </a:r>
            <a:r>
              <a:rPr lang="en-US" b="1" i="0" u="none" strike="noStrike" baseline="0" smtClean="0">
                <a:solidFill>
                  <a:srgbClr val="000000"/>
                </a:solidFill>
                <a:latin typeface="Segoe"/>
                <a:ea typeface="Univers-BlackExt"/>
              </a:rPr>
              <a:t> </a:t>
            </a:r>
            <a:r>
              <a:rPr lang="en-US" b="0" i="0" u="none" strike="noStrike" baseline="0" smtClean="0">
                <a:solidFill>
                  <a:srgbClr val="000000"/>
                </a:solidFill>
                <a:latin typeface="Segoe"/>
                <a:ea typeface="ＭＳ ゴシック"/>
              </a:rPr>
              <a:t>button) and select </a:t>
            </a:r>
            <a:r>
              <a:rPr lang="en-US" b="1" i="0" u="none" strike="noStrike" baseline="0" smtClean="0">
                <a:solidFill>
                  <a:srgbClr val="000000"/>
                </a:solidFill>
                <a:latin typeface="Segoe"/>
                <a:ea typeface="ＭＳ ゴシック"/>
              </a:rPr>
              <a:t>with a header section</a:t>
            </a:r>
            <a:r>
              <a:rPr lang="en-US" b="1" i="0" u="none" strike="noStrike" baseline="0" smtClean="0">
                <a:solidFill>
                  <a:srgbClr val="000000"/>
                </a:solidFill>
                <a:latin typeface="Segoe"/>
                <a:ea typeface="Univers-BlackExt"/>
              </a:rPr>
              <a:t> </a:t>
            </a:r>
            <a:r>
              <a:rPr lang="en-US" b="0" i="0" u="none" strike="noStrike" baseline="0" smtClean="0">
                <a:solidFill>
                  <a:srgbClr val="000000"/>
                </a:solidFill>
                <a:latin typeface="Segoe"/>
                <a:ea typeface="ＭＳ ゴシック"/>
              </a:rPr>
              <a:t>from the drop-down menu.</a:t>
            </a:r>
          </a:p>
          <a:p>
            <a:pPr lvl="1" rtl="0">
              <a:buAutoNum type="arabicPeriod" startAt="4"/>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Move up </a:t>
            </a:r>
            <a:r>
              <a:rPr lang="en-US" b="0" i="0" u="none" strike="noStrike" baseline="0" smtClean="0">
                <a:solidFill>
                  <a:srgbClr val="000000"/>
                </a:solidFill>
                <a:latin typeface="Segoe"/>
                <a:ea typeface="ＭＳ ゴシック"/>
              </a:rPr>
              <a:t>arrow at the end of the Group On Sales Person Last Name row. Notice that the Sales Person Last Name group is now the top level group in the report.</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18</a:t>
            </a:fld>
            <a:endParaRPr lang="en-US"/>
          </a:p>
        </p:txBody>
      </p:sp>
    </p:spTree>
    <p:extLst>
      <p:ext uri="{BB962C8B-B14F-4D97-AF65-F5344CB8AC3E}">
        <p14:creationId xmlns:p14="http://schemas.microsoft.com/office/powerpoint/2010/main" val="245131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Change Grouping Options</a:t>
            </a: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Add a group </a:t>
            </a:r>
            <a:r>
              <a:rPr lang="en-US" b="0" i="0" u="none" strike="noStrike" baseline="0" smtClean="0">
                <a:solidFill>
                  <a:srgbClr val="000000"/>
                </a:solidFill>
                <a:latin typeface="Segoe"/>
                <a:ea typeface="ＭＳ ゴシック"/>
              </a:rPr>
              <a:t>button and select </a:t>
            </a:r>
            <a:r>
              <a:rPr lang="en-US" b="1" i="0" u="none" strike="noStrike" baseline="0" smtClean="0">
                <a:solidFill>
                  <a:srgbClr val="000000"/>
                </a:solidFill>
                <a:latin typeface="Segoe"/>
                <a:ea typeface="ＭＳ ゴシック"/>
              </a:rPr>
              <a:t>Company Name </a:t>
            </a:r>
            <a:r>
              <a:rPr lang="en-US" b="0" i="0" u="none" strike="noStrike" baseline="0" smtClean="0">
                <a:solidFill>
                  <a:srgbClr val="000000"/>
                </a:solidFill>
                <a:latin typeface="Segoe"/>
                <a:ea typeface="ＭＳ ゴシック"/>
              </a:rPr>
              <a:t>from the menu. A new group level is added to the report.</a:t>
            </a:r>
          </a:p>
          <a:p>
            <a:pPr lvl="1" rtl="0">
              <a:buAutoNum type="arabicPeriod" startAt="8"/>
            </a:pPr>
            <a:r>
              <a:rPr lang="en-US" b="0" i="0" u="none" strike="noStrike" baseline="0" smtClean="0">
                <a:solidFill>
                  <a:srgbClr val="000000"/>
                </a:solidFill>
                <a:latin typeface="Segoe"/>
                <a:ea typeface="ＭＳ ゴシック"/>
              </a:rPr>
              <a:t>On the DESIGN tab, in the Grouping &amp; Totals group, click the </a:t>
            </a:r>
            <a:r>
              <a:rPr lang="en-US" b="1" i="0" u="none" strike="noStrike" baseline="0" smtClean="0">
                <a:solidFill>
                  <a:srgbClr val="000000"/>
                </a:solidFill>
                <a:latin typeface="Segoe"/>
                <a:ea typeface="ＭＳ ゴシック"/>
              </a:rPr>
              <a:t>Hide Details </a:t>
            </a:r>
            <a:r>
              <a:rPr lang="en-US" b="0" i="0" u="none" strike="noStrike" baseline="0" smtClean="0">
                <a:solidFill>
                  <a:srgbClr val="000000"/>
                </a:solidFill>
                <a:latin typeface="Segoe"/>
                <a:ea typeface="ＭＳ ゴシック"/>
              </a:rPr>
              <a:t>button. The data in the Contract Amount field is hidden.</a:t>
            </a:r>
          </a:p>
          <a:p>
            <a:pPr lvl="1" rtl="0">
              <a:buAutoNum type="arabicPeriod" startAt="8"/>
            </a:pPr>
            <a:r>
              <a:rPr lang="en-US" b="0" i="0" u="none" strike="noStrike" baseline="0" smtClean="0">
                <a:solidFill>
                  <a:srgbClr val="000000"/>
                </a:solidFill>
                <a:latin typeface="Segoe"/>
                <a:ea typeface="ＭＳ ゴシック"/>
              </a:rPr>
              <a:t>On the DESIGN tab, in the Grouping &amp; Totals group, click the </a:t>
            </a:r>
            <a:r>
              <a:rPr lang="en-US" b="1" i="0" u="none" strike="noStrike" baseline="0" smtClean="0">
                <a:solidFill>
                  <a:srgbClr val="000000"/>
                </a:solidFill>
                <a:latin typeface="Segoe"/>
                <a:ea typeface="ＭＳ ゴシック"/>
              </a:rPr>
              <a:t>Hide Details </a:t>
            </a:r>
            <a:r>
              <a:rPr lang="en-US" b="0" i="0" u="none" strike="noStrike" baseline="0" smtClean="0">
                <a:solidFill>
                  <a:srgbClr val="000000"/>
                </a:solidFill>
                <a:latin typeface="Segoe"/>
                <a:ea typeface="ＭＳ ゴシック"/>
              </a:rPr>
              <a:t>button. The data in the Contract Amount field is displayed.</a:t>
            </a:r>
          </a:p>
          <a:p>
            <a:pPr lvl="1" rtl="0">
              <a:buAutoNum type="arabicPeriod" startAt="8"/>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More </a:t>
            </a:r>
            <a:r>
              <a:rPr lang="en-US" b="0" i="0" u="none" strike="noStrike" baseline="0" smtClean="0">
                <a:solidFill>
                  <a:srgbClr val="000000"/>
                </a:solidFill>
                <a:latin typeface="Segoe"/>
                <a:ea typeface="ＭＳ ゴシック"/>
              </a:rPr>
              <a:t>button in the Group, Sort, and Total pane.</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19</a:t>
            </a:fld>
            <a:endParaRPr lang="en-US"/>
          </a:p>
        </p:txBody>
      </p:sp>
    </p:spTree>
    <p:extLst>
      <p:ext uri="{BB962C8B-B14F-4D97-AF65-F5344CB8AC3E}">
        <p14:creationId xmlns:p14="http://schemas.microsoft.com/office/powerpoint/2010/main" val="2464475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Objectives</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a:t>
            </a:fld>
            <a:endParaRPr lang="en-US"/>
          </a:p>
        </p:txBody>
      </p:sp>
      <p:pic>
        <p:nvPicPr>
          <p:cNvPr id="7" name="Picture 6" descr="11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600201"/>
            <a:ext cx="7975600" cy="2773746"/>
          </a:xfrm>
          <a:prstGeom prst="rect">
            <a:avLst/>
          </a:prstGeom>
        </p:spPr>
      </p:pic>
    </p:spTree>
    <p:extLst>
      <p:ext uri="{BB962C8B-B14F-4D97-AF65-F5344CB8AC3E}">
        <p14:creationId xmlns:p14="http://schemas.microsoft.com/office/powerpoint/2010/main" val="1257649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Change Grouping Options</a:t>
            </a:r>
          </a:p>
        </p:txBody>
      </p:sp>
      <p:sp>
        <p:nvSpPr>
          <p:cNvPr id="3" name="Text Placeholder 2"/>
          <p:cNvSpPr>
            <a:spLocks noGrp="1"/>
          </p:cNvSpPr>
          <p:nvPr>
            <p:ph type="body" idx="1"/>
          </p:nvPr>
        </p:nvSpPr>
        <p:spPr/>
        <p:txBody>
          <a:bodyPr/>
          <a:lstStyle/>
          <a:p>
            <a:pPr lvl="1" rtl="0">
              <a:buFont typeface="+mj-lt"/>
              <a:buAutoNum type="arabicPeriod" startAt="12"/>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with A on top </a:t>
            </a:r>
            <a:r>
              <a:rPr lang="en-US" b="0" i="0" u="none" strike="noStrike" baseline="0" smtClean="0">
                <a:solidFill>
                  <a:srgbClr val="000000"/>
                </a:solidFill>
                <a:latin typeface="Segoe"/>
                <a:ea typeface="ＭＳ ゴシック"/>
              </a:rPr>
              <a:t>down arrow on the Group On Company Name row in the Group, Sort, and Total Pane and select </a:t>
            </a:r>
            <a:r>
              <a:rPr lang="en-US" b="1" i="0" u="none" strike="noStrike" baseline="0" smtClean="0">
                <a:solidFill>
                  <a:srgbClr val="000000"/>
                </a:solidFill>
                <a:latin typeface="Segoe"/>
                <a:ea typeface="ＭＳ ゴシック"/>
              </a:rPr>
              <a:t>with Z on top </a:t>
            </a:r>
            <a:r>
              <a:rPr lang="en-US" b="0" i="0" u="none" strike="noStrike" baseline="0" smtClean="0">
                <a:solidFill>
                  <a:srgbClr val="000000"/>
                </a:solidFill>
                <a:latin typeface="Segoe"/>
                <a:ea typeface="ＭＳ ゴシック"/>
              </a:rPr>
              <a:t>from the drop-down menu. The sort order is changed from ascending to descending order.</a:t>
            </a:r>
          </a:p>
          <a:p>
            <a:pPr lvl="1" rtl="0">
              <a:buAutoNum type="arabicPeriod" startAt="12"/>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with Z on top </a:t>
            </a:r>
            <a:r>
              <a:rPr lang="en-US" b="0" i="0" u="none" strike="noStrike" baseline="0" smtClean="0">
                <a:solidFill>
                  <a:srgbClr val="000000"/>
                </a:solidFill>
                <a:latin typeface="Segoe"/>
                <a:ea typeface="ＭＳ ゴシック"/>
              </a:rPr>
              <a:t>down arrow and select </a:t>
            </a:r>
            <a:r>
              <a:rPr lang="en-US" b="1" i="0" u="none" strike="noStrike" baseline="0" smtClean="0">
                <a:solidFill>
                  <a:srgbClr val="000000"/>
                </a:solidFill>
                <a:latin typeface="Segoe"/>
                <a:ea typeface="ＭＳ ゴシック"/>
              </a:rPr>
              <a:t>with A on top</a:t>
            </a:r>
            <a:r>
              <a:rPr lang="en-US" b="0" i="0" u="none" strike="noStrike" baseline="0" smtClean="0">
                <a:solidFill>
                  <a:srgbClr val="000000"/>
                </a:solidFill>
                <a:latin typeface="Times New Roman"/>
                <a:ea typeface="ＭＳ ゴシック"/>
              </a:rPr>
              <a:t>.</a:t>
            </a:r>
          </a:p>
          <a:p>
            <a:pPr lvl="1" rtl="0">
              <a:buAutoNum type="arabicPeriod" startAt="12"/>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Delete </a:t>
            </a:r>
            <a:r>
              <a:rPr lang="en-US" b="0" i="0" u="none" strike="noStrike" baseline="0" smtClean="0">
                <a:solidFill>
                  <a:srgbClr val="000000"/>
                </a:solidFill>
                <a:latin typeface="Segoe"/>
                <a:ea typeface="ＭＳ ゴシック"/>
              </a:rPr>
              <a:t>button on the right side of the Group On Company Name row in the Group, Sort, and Total pane. The row is deleted, as is the Company Name header section.</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20</a:t>
            </a:fld>
            <a:endParaRPr lang="en-US"/>
          </a:p>
        </p:txBody>
      </p:sp>
    </p:spTree>
    <p:extLst>
      <p:ext uri="{BB962C8B-B14F-4D97-AF65-F5344CB8AC3E}">
        <p14:creationId xmlns:p14="http://schemas.microsoft.com/office/powerpoint/2010/main" val="2368849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Change Grouping Options</a:t>
            </a:r>
          </a:p>
        </p:txBody>
      </p:sp>
      <p:sp>
        <p:nvSpPr>
          <p:cNvPr id="3" name="Text Placeholder 2"/>
          <p:cNvSpPr>
            <a:spLocks noGrp="1"/>
          </p:cNvSpPr>
          <p:nvPr>
            <p:ph type="body" idx="1"/>
          </p:nvPr>
        </p:nvSpPr>
        <p:spPr/>
        <p:txBody>
          <a:bodyPr/>
          <a:lstStyle/>
          <a:p>
            <a:pPr lvl="1" rtl="0">
              <a:buFont typeface="+mj-lt"/>
              <a:buAutoNum type="arabicPeriod" startAt="15"/>
            </a:pPr>
            <a:r>
              <a:rPr lang="en-US" sz="2000" b="0" i="0" u="none" strike="noStrike" baseline="0" smtClean="0">
                <a:latin typeface="Segoe"/>
                <a:ea typeface="ＭＳ ゴシック"/>
              </a:rPr>
              <a:t>Switch to Report view to see the report. Your screen should resemble Figure 11-12.</a:t>
            </a:r>
          </a:p>
          <a:p>
            <a:pPr lvl="1" rtl="0">
              <a:buAutoNum type="arabicPeriod" startAt="15"/>
            </a:pPr>
            <a:r>
              <a:rPr lang="en-US" sz="2000" b="1" i="0" u="none" strike="noStrike" baseline="0" smtClean="0">
                <a:latin typeface="Segoe"/>
                <a:ea typeface="ＭＳ ゴシック"/>
              </a:rPr>
              <a:t>SAVE </a:t>
            </a:r>
            <a:r>
              <a:rPr lang="en-US" sz="2000" b="0" i="0" u="none" strike="noStrike" baseline="0" smtClean="0">
                <a:latin typeface="Segoe"/>
                <a:ea typeface="ＭＳ ゴシック"/>
              </a:rPr>
              <a:t>the report.</a:t>
            </a:r>
          </a:p>
          <a:p>
            <a:pPr lvl="0" rtl="0"/>
            <a:r>
              <a:rPr lang="en-US" sz="2000" b="1" i="0" u="none" strike="noStrike" baseline="0" smtClean="0">
                <a:latin typeface="Segoe"/>
                <a:ea typeface="ＭＳ ゴシック"/>
              </a:rPr>
              <a:t>PAUSE. LEAVE </a:t>
            </a:r>
            <a:r>
              <a:rPr lang="en-US" sz="2000" b="0" i="0" u="none" strike="noStrike" baseline="0" smtClean="0">
                <a:latin typeface="Segoe"/>
                <a:ea typeface="ＭＳ ゴシック"/>
              </a:rPr>
              <a:t>the database open to use in the next exercise.</a:t>
            </a:r>
            <a:endParaRPr lang="en-US" sz="2000" b="0" i="0" u="none" strike="noStrike" baseline="0" smtClean="0">
              <a:latin typeface="Univers-Light"/>
              <a:ea typeface="Univers-Light"/>
            </a:endParaRP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21</a:t>
            </a:fld>
            <a:endParaRPr lang="en-US"/>
          </a:p>
        </p:txBody>
      </p:sp>
      <p:pic>
        <p:nvPicPr>
          <p:cNvPr id="7" name="Picture 6" descr="11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2466" y="3048000"/>
            <a:ext cx="6326614" cy="3449697"/>
          </a:xfrm>
          <a:prstGeom prst="rect">
            <a:avLst/>
          </a:prstGeom>
        </p:spPr>
      </p:pic>
    </p:spTree>
    <p:extLst>
      <p:ext uri="{BB962C8B-B14F-4D97-AF65-F5344CB8AC3E}">
        <p14:creationId xmlns:p14="http://schemas.microsoft.com/office/powerpoint/2010/main" val="2516744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Aggregate Fields</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Segoe"/>
                <a:ea typeface="ＭＳ ゴシック"/>
              </a:rPr>
              <a:t>USE </a:t>
            </a:r>
            <a:r>
              <a:rPr lang="en-US" b="0" i="0" u="none" strike="noStrike" baseline="0" smtClean="0">
                <a:solidFill>
                  <a:srgbClr val="000000"/>
                </a:solidFill>
                <a:latin typeface="Segoe"/>
                <a:ea typeface="ＭＳ ゴシック"/>
              </a:rPr>
              <a:t>the database and report that is open from the previous exercise.</a:t>
            </a:r>
          </a:p>
          <a:p>
            <a:pPr lvl="1" rtl="0"/>
            <a:r>
              <a:rPr lang="en-US" b="0" i="0" u="none" strike="noStrike" baseline="0" smtClean="0">
                <a:solidFill>
                  <a:srgbClr val="000000"/>
                </a:solidFill>
                <a:latin typeface="Segoe"/>
                <a:ea typeface="ＭＳ ゴシック"/>
              </a:rPr>
              <a:t>Switch to Layout view.</a:t>
            </a:r>
          </a:p>
          <a:p>
            <a:pPr lvl="1" rtl="0"/>
            <a:r>
              <a:rPr lang="en-US" b="0" i="0" u="none" strike="noStrike" baseline="0" smtClean="0">
                <a:solidFill>
                  <a:srgbClr val="000000"/>
                </a:solidFill>
                <a:latin typeface="Segoe"/>
                <a:ea typeface="ＭＳ ゴシック"/>
              </a:rPr>
              <a:t>Click the Group On Sales Person Last Name row and click More.</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22</a:t>
            </a:fld>
            <a:endParaRPr lang="en-US"/>
          </a:p>
        </p:txBody>
      </p:sp>
    </p:spTree>
    <p:extLst>
      <p:ext uri="{BB962C8B-B14F-4D97-AF65-F5344CB8AC3E}">
        <p14:creationId xmlns:p14="http://schemas.microsoft.com/office/powerpoint/2010/main" val="184746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BA141A"/>
                </a:solidFill>
                <a:latin typeface="Segoe"/>
                <a:ea typeface="ＭＳ ゴシック"/>
              </a:rPr>
              <a:t>Step by Step: Create Aggregate Fields</a:t>
            </a:r>
            <a:endParaRPr lang="en-US"/>
          </a:p>
        </p:txBody>
      </p:sp>
      <p:sp>
        <p:nvSpPr>
          <p:cNvPr id="3" name="Content Placeholder 2"/>
          <p:cNvSpPr>
            <a:spLocks noGrp="1"/>
          </p:cNvSpPr>
          <p:nvPr>
            <p:ph idx="1"/>
          </p:nvPr>
        </p:nvSpPr>
        <p:spPr/>
        <p:txBody>
          <a:bodyPr/>
          <a:lstStyle/>
          <a:p>
            <a:pPr marL="457200" lvl="1" indent="-457200">
              <a:buFont typeface="+mj-lt"/>
              <a:buAutoNum type="arabicPeriod" startAt="3"/>
            </a:pPr>
            <a:r>
              <a:rPr lang="en-US">
                <a:solidFill>
                  <a:srgbClr val="000000"/>
                </a:solidFill>
                <a:latin typeface="Segoe"/>
                <a:ea typeface="ＭＳ ゴシック"/>
              </a:rPr>
              <a:t>Click the </a:t>
            </a:r>
            <a:r>
              <a:rPr lang="en-US" b="1">
                <a:solidFill>
                  <a:srgbClr val="000000"/>
                </a:solidFill>
                <a:latin typeface="Segoe"/>
                <a:ea typeface="ＭＳ ゴシック"/>
              </a:rPr>
              <a:t>with no totals </a:t>
            </a:r>
            <a:r>
              <a:rPr lang="en-US">
                <a:solidFill>
                  <a:srgbClr val="000000"/>
                </a:solidFill>
                <a:latin typeface="Segoe"/>
                <a:ea typeface="ＭＳ ゴシック"/>
              </a:rPr>
              <a:t>down arrow. The Totals menu appears, as shown below.</a:t>
            </a:r>
          </a:p>
          <a:p>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Access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23</a:t>
            </a:fld>
            <a:endParaRPr lang="en-US" dirty="0"/>
          </a:p>
        </p:txBody>
      </p:sp>
      <p:pic>
        <p:nvPicPr>
          <p:cNvPr id="7" name="Picture 6" descr="11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0" y="2362200"/>
            <a:ext cx="6604000" cy="3870377"/>
          </a:xfrm>
          <a:prstGeom prst="rect">
            <a:avLst/>
          </a:prstGeom>
        </p:spPr>
      </p:pic>
    </p:spTree>
    <p:extLst>
      <p:ext uri="{BB962C8B-B14F-4D97-AF65-F5344CB8AC3E}">
        <p14:creationId xmlns:p14="http://schemas.microsoft.com/office/powerpoint/2010/main" val="1017906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Aggregate Fields</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Total On </a:t>
            </a:r>
            <a:r>
              <a:rPr lang="en-US" b="0" i="0" u="none" strike="noStrike" baseline="0" smtClean="0">
                <a:solidFill>
                  <a:srgbClr val="000000"/>
                </a:solidFill>
                <a:latin typeface="Segoe"/>
                <a:ea typeface="ＭＳ ゴシック"/>
              </a:rPr>
              <a:t>menu down arrow and select </a:t>
            </a:r>
            <a:r>
              <a:rPr lang="en-US" b="1" i="0" u="none" strike="noStrike" baseline="0" smtClean="0">
                <a:solidFill>
                  <a:srgbClr val="000000"/>
                </a:solidFill>
                <a:latin typeface="Segoe"/>
                <a:ea typeface="ＭＳ ゴシック"/>
              </a:rPr>
              <a:t>Contract Amount</a:t>
            </a:r>
            <a:r>
              <a:rPr lang="en-US" b="0" i="0" u="none" strike="noStrike" baseline="0" smtClean="0">
                <a:solidFill>
                  <a:srgbClr val="000000"/>
                </a:solidFill>
                <a:latin typeface="Times New Roman"/>
                <a:ea typeface="ＭＳ ゴシック"/>
              </a:rPr>
              <a:t>.</a:t>
            </a:r>
          </a:p>
          <a:p>
            <a:pPr lvl="1" rtl="0">
              <a:buAutoNum type="arabicPeriod" startAt="4"/>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Type</a:t>
            </a:r>
            <a:r>
              <a:rPr lang="en-US" b="1" i="0" u="none" strike="noStrike" baseline="0" smtClean="0">
                <a:solidFill>
                  <a:srgbClr val="000000"/>
                </a:solidFill>
                <a:latin typeface="Segoe"/>
                <a:ea typeface="Univers-BlackExt"/>
              </a:rPr>
              <a:t> </a:t>
            </a:r>
            <a:r>
              <a:rPr lang="en-US" b="0" i="0" u="none" strike="noStrike" baseline="0" smtClean="0">
                <a:solidFill>
                  <a:srgbClr val="000000"/>
                </a:solidFill>
                <a:latin typeface="Segoe"/>
                <a:ea typeface="ＭＳ ゴシック"/>
              </a:rPr>
              <a:t>menu down arrow and select </a:t>
            </a:r>
            <a:r>
              <a:rPr lang="en-US" b="1" i="0" u="none" strike="noStrike" baseline="0" smtClean="0">
                <a:solidFill>
                  <a:srgbClr val="000000"/>
                </a:solidFill>
                <a:latin typeface="Segoe"/>
                <a:ea typeface="ＭＳ ゴシック"/>
              </a:rPr>
              <a:t>Sum</a:t>
            </a:r>
            <a:r>
              <a:rPr lang="en-US" b="1" i="0" u="none" strike="noStrike" baseline="0" smtClean="0">
                <a:solidFill>
                  <a:srgbClr val="000000"/>
                </a:solidFill>
                <a:latin typeface="Segoe"/>
                <a:ea typeface="Univers-BlackExt"/>
              </a:rPr>
              <a:t> </a:t>
            </a:r>
            <a:r>
              <a:rPr lang="en-US" b="0" i="0" u="none" strike="noStrike" baseline="0" smtClean="0">
                <a:solidFill>
                  <a:srgbClr val="000000"/>
                </a:solidFill>
                <a:latin typeface="Segoe"/>
                <a:ea typeface="ＭＳ ゴシック"/>
              </a:rPr>
              <a:t>if it isn’t selected already.</a:t>
            </a:r>
          </a:p>
          <a:p>
            <a:pPr lvl="1" rtl="0">
              <a:buAutoNum type="arabicPeriod" startAt="4"/>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Show Grand Total </a:t>
            </a:r>
            <a:r>
              <a:rPr lang="en-US" b="0" i="0" u="none" strike="noStrike" baseline="0" smtClean="0">
                <a:solidFill>
                  <a:srgbClr val="000000"/>
                </a:solidFill>
                <a:latin typeface="Segoe"/>
                <a:ea typeface="ＭＳ ゴシック"/>
              </a:rPr>
              <a:t>box. The menu disappears and the grand total appears in the Contract Amount column at the bottom of the report.</a:t>
            </a:r>
          </a:p>
          <a:p>
            <a:pPr lvl="1" rtl="0">
              <a:buAutoNum type="arabicPeriod" startAt="4"/>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Group On Sales Person Last Name </a:t>
            </a:r>
            <a:r>
              <a:rPr lang="en-US" b="0" i="0" u="none" strike="noStrike" baseline="0" smtClean="0">
                <a:solidFill>
                  <a:srgbClr val="000000"/>
                </a:solidFill>
                <a:latin typeface="Segoe"/>
                <a:ea typeface="ＭＳ ゴシック"/>
              </a:rPr>
              <a:t>row again and click </a:t>
            </a:r>
            <a:r>
              <a:rPr lang="en-US" b="1" i="0" u="none" strike="noStrike" baseline="0" smtClean="0">
                <a:solidFill>
                  <a:srgbClr val="000000"/>
                </a:solidFill>
                <a:latin typeface="Segoe"/>
                <a:ea typeface="ＭＳ ゴシック"/>
              </a:rPr>
              <a:t>More</a:t>
            </a:r>
            <a:r>
              <a:rPr lang="en-US" b="0" i="0" u="none" strike="noStrike" baseline="0" smtClean="0">
                <a:solidFill>
                  <a:srgbClr val="000000"/>
                </a:solidFill>
                <a:latin typeface="Segoe"/>
                <a:ea typeface="ＭＳ ゴシック"/>
              </a:rPr>
              <a:t>, then click the </a:t>
            </a:r>
            <a:r>
              <a:rPr lang="en-US" b="1" i="0" u="none" strike="noStrike" baseline="0" smtClean="0">
                <a:solidFill>
                  <a:srgbClr val="000000"/>
                </a:solidFill>
                <a:latin typeface="Segoe"/>
                <a:ea typeface="ＭＳ ゴシック"/>
              </a:rPr>
              <a:t>with Contract Amount totaled </a:t>
            </a:r>
            <a:r>
              <a:rPr lang="en-US" b="0" i="0" u="none" strike="noStrike" baseline="0" smtClean="0">
                <a:solidFill>
                  <a:srgbClr val="000000"/>
                </a:solidFill>
                <a:latin typeface="Segoe"/>
                <a:ea typeface="ＭＳ ゴシック"/>
              </a:rPr>
              <a:t>down arrow.</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24</a:t>
            </a:fld>
            <a:endParaRPr lang="en-US"/>
          </a:p>
        </p:txBody>
      </p:sp>
    </p:spTree>
    <p:extLst>
      <p:ext uri="{BB962C8B-B14F-4D97-AF65-F5344CB8AC3E}">
        <p14:creationId xmlns:p14="http://schemas.microsoft.com/office/powerpoint/2010/main" val="89453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Aggregate Fields</a:t>
            </a:r>
          </a:p>
        </p:txBody>
      </p:sp>
      <p:sp>
        <p:nvSpPr>
          <p:cNvPr id="3" name="Text Placeholder 2"/>
          <p:cNvSpPr>
            <a:spLocks noGrp="1"/>
          </p:cNvSpPr>
          <p:nvPr>
            <p:ph type="body" idx="1"/>
          </p:nvPr>
        </p:nvSpPr>
        <p:spPr/>
        <p:txBody>
          <a:bodyPr/>
          <a:lstStyle/>
          <a:p>
            <a:pPr lvl="1" rtl="0">
              <a:buFont typeface="+mj-lt"/>
              <a:buAutoNum type="arabicPeriod" startAt="8"/>
            </a:pPr>
            <a:r>
              <a:rPr lang="en-US" sz="2100" b="0" i="0" u="none" strike="noStrike" baseline="0" smtClean="0">
                <a:solidFill>
                  <a:srgbClr val="000000"/>
                </a:solidFill>
                <a:latin typeface="Segoe"/>
                <a:ea typeface="ＭＳ ゴシック"/>
              </a:rPr>
              <a:t>Click the </a:t>
            </a:r>
            <a:r>
              <a:rPr lang="en-US" sz="2100" b="1" i="0" u="none" strike="noStrike" baseline="0" smtClean="0">
                <a:solidFill>
                  <a:srgbClr val="000000"/>
                </a:solidFill>
                <a:latin typeface="Segoe"/>
                <a:ea typeface="ＭＳ ゴシック"/>
              </a:rPr>
              <a:t>Total On</a:t>
            </a:r>
            <a:r>
              <a:rPr lang="en-US" sz="2100" b="1" i="0" u="none" strike="noStrike" baseline="0" smtClean="0">
                <a:solidFill>
                  <a:srgbClr val="000000"/>
                </a:solidFill>
                <a:latin typeface="Segoe"/>
                <a:ea typeface="Univers-BlackExt"/>
              </a:rPr>
              <a:t> </a:t>
            </a:r>
            <a:r>
              <a:rPr lang="en-US" sz="2100" b="0" i="0" u="none" strike="noStrike" baseline="0" smtClean="0">
                <a:solidFill>
                  <a:srgbClr val="000000"/>
                </a:solidFill>
                <a:latin typeface="Segoe"/>
                <a:ea typeface="ＭＳ ゴシック"/>
              </a:rPr>
              <a:t>menu down arrow and select </a:t>
            </a:r>
            <a:r>
              <a:rPr lang="en-US" sz="2100" b="1" i="0" u="none" strike="noStrike" baseline="0" smtClean="0">
                <a:solidFill>
                  <a:srgbClr val="000000"/>
                </a:solidFill>
                <a:latin typeface="Segoe"/>
                <a:ea typeface="ＭＳ ゴシック"/>
              </a:rPr>
              <a:t>Contract Amount</a:t>
            </a:r>
            <a:r>
              <a:rPr lang="en-US" sz="2100" b="0" i="0" u="none" strike="noStrike" baseline="0" smtClean="0">
                <a:solidFill>
                  <a:srgbClr val="000000"/>
                </a:solidFill>
                <a:latin typeface="Segoe"/>
                <a:ea typeface="ＭＳ ゴシック"/>
              </a:rPr>
              <a:t>, then click the </a:t>
            </a:r>
            <a:r>
              <a:rPr lang="en-US" sz="2100" b="1" i="0" u="none" strike="noStrike" baseline="0" smtClean="0">
                <a:solidFill>
                  <a:srgbClr val="000000"/>
                </a:solidFill>
                <a:latin typeface="Segoe"/>
                <a:ea typeface="ＭＳ ゴシック"/>
              </a:rPr>
              <a:t>Show subtotal in</a:t>
            </a:r>
            <a:r>
              <a:rPr lang="en-US" sz="2100" b="1" i="0" u="none" strike="noStrike" baseline="0" smtClean="0">
                <a:solidFill>
                  <a:srgbClr val="000000"/>
                </a:solidFill>
                <a:latin typeface="Segoe"/>
                <a:ea typeface="Univers-BlackExt"/>
              </a:rPr>
              <a:t> </a:t>
            </a:r>
            <a:r>
              <a:rPr lang="en-US" sz="2100" b="1" i="0" u="none" strike="noStrike" baseline="0" smtClean="0">
                <a:solidFill>
                  <a:srgbClr val="000000"/>
                </a:solidFill>
                <a:latin typeface="Segoe"/>
                <a:ea typeface="ＭＳ ゴシック"/>
              </a:rPr>
              <a:t>group footer</a:t>
            </a:r>
            <a:r>
              <a:rPr lang="en-US" sz="2100" b="1" i="0" u="none" strike="noStrike" baseline="0" smtClean="0">
                <a:solidFill>
                  <a:srgbClr val="000000"/>
                </a:solidFill>
                <a:latin typeface="Segoe"/>
                <a:ea typeface="Univers-BlackExt"/>
              </a:rPr>
              <a:t> </a:t>
            </a:r>
            <a:r>
              <a:rPr lang="en-US" sz="2100" b="0" i="0" u="none" strike="noStrike" baseline="0" smtClean="0">
                <a:solidFill>
                  <a:srgbClr val="000000"/>
                </a:solidFill>
                <a:latin typeface="Segoe"/>
                <a:ea typeface="ＭＳ ゴシック"/>
              </a:rPr>
              <a:t>box. The settings are applied, and the subtotals are now shown in each group’s footer.</a:t>
            </a:r>
          </a:p>
          <a:p>
            <a:pPr lvl="1" rtl="0">
              <a:buAutoNum type="arabicPeriod" startAt="8"/>
            </a:pPr>
            <a:r>
              <a:rPr lang="en-US" sz="2100" b="0" i="0" u="none" strike="noStrike" baseline="0" smtClean="0">
                <a:solidFill>
                  <a:srgbClr val="000000"/>
                </a:solidFill>
                <a:latin typeface="Segoe"/>
                <a:ea typeface="ＭＳ ゴシック"/>
              </a:rPr>
              <a:t>Select the </a:t>
            </a:r>
            <a:r>
              <a:rPr lang="en-US" sz="2100" b="1" i="0" u="none" strike="noStrike" baseline="0" smtClean="0">
                <a:solidFill>
                  <a:srgbClr val="000000"/>
                </a:solidFill>
                <a:latin typeface="Segoe"/>
                <a:ea typeface="ＭＳ ゴシック"/>
              </a:rPr>
              <a:t>Sales Person Last Name </a:t>
            </a:r>
            <a:r>
              <a:rPr lang="en-US" sz="2100" b="0" i="0" u="none" strike="noStrike" baseline="0" smtClean="0">
                <a:solidFill>
                  <a:srgbClr val="000000"/>
                </a:solidFill>
                <a:latin typeface="Segoe"/>
                <a:ea typeface="ＭＳ ゴシック"/>
              </a:rPr>
              <a:t>field header on the report.</a:t>
            </a:r>
          </a:p>
          <a:p>
            <a:pPr lvl="1" rtl="0">
              <a:buAutoNum type="arabicPeriod" startAt="8"/>
            </a:pPr>
            <a:r>
              <a:rPr lang="en-US" sz="2100" b="0" i="0" u="none" strike="noStrike" baseline="0" smtClean="0">
                <a:solidFill>
                  <a:srgbClr val="000000"/>
                </a:solidFill>
                <a:latin typeface="Segoe"/>
                <a:ea typeface="ＭＳ ゴシック"/>
              </a:rPr>
              <a:t>On the DESIGN tab, in the Grouping &amp; Totals group, click the </a:t>
            </a:r>
            <a:r>
              <a:rPr lang="en-US" sz="2100" b="1" i="0" u="none" strike="noStrike" baseline="0" smtClean="0">
                <a:solidFill>
                  <a:srgbClr val="000000"/>
                </a:solidFill>
                <a:latin typeface="Segoe"/>
                <a:ea typeface="ＭＳ ゴシック"/>
              </a:rPr>
              <a:t>Totals </a:t>
            </a:r>
            <a:r>
              <a:rPr lang="en-US" sz="2100" b="0" i="0" u="none" strike="noStrike" baseline="0" smtClean="0">
                <a:solidFill>
                  <a:srgbClr val="000000"/>
                </a:solidFill>
                <a:latin typeface="Segoe"/>
                <a:ea typeface="ＭＳ ゴシック"/>
              </a:rPr>
              <a:t>button and select </a:t>
            </a:r>
            <a:r>
              <a:rPr lang="en-US" sz="2100" b="1" i="0" u="none" strike="noStrike" baseline="0" smtClean="0">
                <a:solidFill>
                  <a:srgbClr val="000000"/>
                </a:solidFill>
                <a:latin typeface="Segoe"/>
                <a:ea typeface="ＭＳ ゴシック"/>
              </a:rPr>
              <a:t>Count Records </a:t>
            </a:r>
            <a:r>
              <a:rPr lang="en-US" sz="2100" b="0" i="0" u="none" strike="noStrike" baseline="0" smtClean="0">
                <a:solidFill>
                  <a:srgbClr val="000000"/>
                </a:solidFill>
                <a:latin typeface="Segoe"/>
                <a:ea typeface="ＭＳ ゴシック"/>
              </a:rPr>
              <a:t>from the menu.</a:t>
            </a:r>
          </a:p>
          <a:p>
            <a:pPr lvl="1" rtl="0">
              <a:buAutoNum type="arabicPeriod" startAt="8"/>
            </a:pPr>
            <a:r>
              <a:rPr lang="en-US" sz="2100" b="0" i="0" u="none" strike="noStrike" baseline="0" smtClean="0">
                <a:solidFill>
                  <a:srgbClr val="000000"/>
                </a:solidFill>
                <a:latin typeface="Segoe"/>
                <a:ea typeface="ＭＳ ゴシック"/>
              </a:rPr>
              <a:t>Switch to Report view. The total number of records appears at the bottom of the report.</a:t>
            </a:r>
          </a:p>
          <a:p>
            <a:pPr lvl="1" rtl="0">
              <a:buAutoNum type="arabicPeriod" startAt="8"/>
            </a:pPr>
            <a:r>
              <a:rPr lang="en-US" sz="2100" b="1" i="0" u="none" strike="noStrike" baseline="0" smtClean="0">
                <a:solidFill>
                  <a:srgbClr val="000000"/>
                </a:solidFill>
                <a:latin typeface="Segoe"/>
                <a:ea typeface="ＭＳ ゴシック"/>
              </a:rPr>
              <a:t>SAVE </a:t>
            </a:r>
            <a:r>
              <a:rPr lang="en-US" sz="2100" b="0" i="0" u="none" strike="noStrike" baseline="0" smtClean="0">
                <a:solidFill>
                  <a:srgbClr val="000000"/>
                </a:solidFill>
                <a:latin typeface="Segoe"/>
                <a:ea typeface="ＭＳ ゴシック"/>
              </a:rPr>
              <a:t>the report.</a:t>
            </a:r>
          </a:p>
          <a:p>
            <a:pPr lvl="0" rtl="0"/>
            <a:r>
              <a:rPr lang="en-US" sz="2100" b="1" i="0" u="none" strike="noStrike" baseline="0" smtClean="0">
                <a:solidFill>
                  <a:srgbClr val="000000"/>
                </a:solidFill>
                <a:latin typeface="Segoe"/>
                <a:ea typeface="ＭＳ ゴシック"/>
              </a:rPr>
              <a:t>PAUSE. LEAVE </a:t>
            </a:r>
            <a:r>
              <a:rPr lang="en-US" sz="2100" b="0" i="0" u="none" strike="noStrike" baseline="0" smtClean="0">
                <a:solidFill>
                  <a:srgbClr val="000000"/>
                </a:solidFill>
                <a:latin typeface="Segoe"/>
                <a:ea typeface="ＭＳ ゴシック"/>
              </a:rPr>
              <a:t>the database open to use in the next exercise.</a:t>
            </a:r>
            <a:endParaRPr lang="en-US" sz="2100"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25</a:t>
            </a:fld>
            <a:endParaRPr lang="en-US"/>
          </a:p>
        </p:txBody>
      </p:sp>
    </p:spTree>
    <p:extLst>
      <p:ext uri="{BB962C8B-B14F-4D97-AF65-F5344CB8AC3E}">
        <p14:creationId xmlns:p14="http://schemas.microsoft.com/office/powerpoint/2010/main" val="1017506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Subform on a Report</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Segoe"/>
                <a:ea typeface="ＭＳ ゴシック"/>
              </a:rPr>
              <a:t>USE </a:t>
            </a:r>
            <a:r>
              <a:rPr lang="en-US" b="0" i="0" u="none" strike="noStrike" baseline="0" smtClean="0">
                <a:solidFill>
                  <a:srgbClr val="000000"/>
                </a:solidFill>
                <a:latin typeface="Segoe"/>
                <a:ea typeface="ＭＳ ゴシック"/>
              </a:rPr>
              <a:t>the database and report that is open from the previous exercise.</a:t>
            </a:r>
          </a:p>
          <a:p>
            <a:pPr lvl="1" rtl="0"/>
            <a:r>
              <a:rPr lang="en-US" b="0" i="0" u="none" strike="noStrike" baseline="0" smtClean="0">
                <a:solidFill>
                  <a:srgbClr val="000000"/>
                </a:solidFill>
                <a:latin typeface="Segoe"/>
                <a:ea typeface="ＭＳ ゴシック"/>
              </a:rPr>
              <a:t>Switch to Design view.</a:t>
            </a:r>
          </a:p>
          <a:p>
            <a:pPr lvl="1" rtl="0"/>
            <a:r>
              <a:rPr lang="en-US" b="0" i="0" u="none" strike="noStrike" baseline="0" smtClean="0">
                <a:solidFill>
                  <a:srgbClr val="000000"/>
                </a:solidFill>
                <a:latin typeface="Segoe"/>
                <a:ea typeface="ＭＳ ゴシック"/>
              </a:rPr>
              <a:t>Click and drag the </a:t>
            </a:r>
            <a:r>
              <a:rPr lang="en-US" b="1" i="0" u="none" strike="noStrike" baseline="0" smtClean="0">
                <a:solidFill>
                  <a:srgbClr val="000000"/>
                </a:solidFill>
                <a:latin typeface="Segoe"/>
                <a:ea typeface="ＭＳ ゴシック"/>
              </a:rPr>
              <a:t>Future </a:t>
            </a:r>
            <a:br>
              <a:rPr lang="en-US" b="1"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Period Contract Projections </a:t>
            </a:r>
            <a:br>
              <a:rPr lang="en-US" b="1"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form object from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Navigation Pane to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Report </a:t>
            </a:r>
            <a:r>
              <a:rPr lang="en-US" b="0" i="1" u="none" strike="noStrike" baseline="0" smtClean="0">
                <a:solidFill>
                  <a:srgbClr val="000000"/>
                </a:solidFill>
                <a:latin typeface="Segoe"/>
                <a:ea typeface="ＭＳ ゴシック"/>
              </a:rPr>
              <a:t>Detail </a:t>
            </a:r>
            <a:r>
              <a:rPr lang="en-US" b="0" i="0" u="none" strike="noStrike" baseline="0" smtClean="0">
                <a:solidFill>
                  <a:srgbClr val="000000"/>
                </a:solidFill>
                <a:latin typeface="Segoe"/>
                <a:ea typeface="ＭＳ ゴシック"/>
              </a:rPr>
              <a:t>section under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a:t>
            </a:r>
            <a:r>
              <a:rPr lang="en-US" b="0" i="1" u="none" strike="noStrike" baseline="0" smtClean="0">
                <a:solidFill>
                  <a:srgbClr val="000000"/>
                </a:solidFill>
                <a:latin typeface="Segoe"/>
                <a:ea typeface="ＭＳ ゴシック"/>
              </a:rPr>
              <a:t>Company Name </a:t>
            </a:r>
            <a:r>
              <a:rPr lang="en-US" b="0" i="0" u="none" strike="noStrike" baseline="0" smtClean="0">
                <a:solidFill>
                  <a:srgbClr val="000000"/>
                </a:solidFill>
                <a:latin typeface="Segoe"/>
                <a:ea typeface="ＭＳ ゴシック"/>
              </a:rPr>
              <a:t>and </a:t>
            </a:r>
            <a:br>
              <a:rPr lang="en-US" b="0" i="0"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Contract Amount </a:t>
            </a:r>
            <a:r>
              <a:rPr lang="en-US" b="0" i="0" u="none" strike="noStrike" baseline="0" smtClean="0">
                <a:solidFill>
                  <a:srgbClr val="000000"/>
                </a:solidFill>
                <a:latin typeface="Segoe"/>
                <a:ea typeface="ＭＳ ゴシック"/>
              </a:rPr>
              <a:t>controls.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Your screen should look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similar to te figure at right.</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26</a:t>
            </a:fld>
            <a:endParaRPr lang="en-US"/>
          </a:p>
        </p:txBody>
      </p:sp>
      <p:pic>
        <p:nvPicPr>
          <p:cNvPr id="7" name="Picture 6" descr="1114.png"/>
          <p:cNvPicPr>
            <a:picLocks noChangeAspect="1"/>
          </p:cNvPicPr>
          <p:nvPr/>
        </p:nvPicPr>
        <p:blipFill rotWithShape="1">
          <a:blip r:embed="rId2">
            <a:extLst>
              <a:ext uri="{28A0092B-C50C-407E-A947-70E740481C1C}">
                <a14:useLocalDpi xmlns:a14="http://schemas.microsoft.com/office/drawing/2010/main" val="0"/>
              </a:ext>
            </a:extLst>
          </a:blip>
          <a:srcRect r="39907"/>
          <a:stretch/>
        </p:blipFill>
        <p:spPr>
          <a:xfrm>
            <a:off x="5257800" y="2133600"/>
            <a:ext cx="3401278" cy="3328728"/>
          </a:xfrm>
          <a:prstGeom prst="rect">
            <a:avLst/>
          </a:prstGeom>
        </p:spPr>
      </p:pic>
    </p:spTree>
    <p:extLst>
      <p:ext uri="{BB962C8B-B14F-4D97-AF65-F5344CB8AC3E}">
        <p14:creationId xmlns:p14="http://schemas.microsoft.com/office/powerpoint/2010/main" val="4238116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Subform on a Report</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Switch to Report View to view the Report and related subform, and cycle through the two records in the top subform using the record navigation buttons on the subform.</a:t>
            </a:r>
          </a:p>
          <a:p>
            <a:pPr lvl="1" rtl="0">
              <a:buAutoNum type="arabicPeriod" startAt="3"/>
            </a:pPr>
            <a:r>
              <a:rPr lang="en-US" b="1" i="0" u="none" strike="noStrike" baseline="0" smtClean="0">
                <a:latin typeface="Segoe"/>
                <a:ea typeface="ＭＳ ゴシック"/>
              </a:rPr>
              <a:t>SAVE </a:t>
            </a:r>
            <a:r>
              <a:rPr lang="en-US" b="0" i="0" u="none" strike="noStrike" baseline="0" smtClean="0">
                <a:latin typeface="Segoe"/>
                <a:ea typeface="ＭＳ ゴシック"/>
              </a:rPr>
              <a:t>the report and </a:t>
            </a:r>
            <a:r>
              <a:rPr lang="en-US" b="1" i="0" u="none" strike="noStrike" baseline="0" smtClean="0">
                <a:latin typeface="Segoe"/>
                <a:ea typeface="ＭＳ ゴシック"/>
              </a:rPr>
              <a:t>CLOSE </a:t>
            </a:r>
            <a:r>
              <a:rPr lang="en-US" b="0" i="0" u="none" strike="noStrike" baseline="0" smtClean="0">
                <a:latin typeface="Segoe"/>
                <a:ea typeface="ＭＳ ゴシック"/>
              </a:rPr>
              <a:t>it.</a:t>
            </a:r>
          </a:p>
          <a:p>
            <a:pPr lvl="0" rtl="0"/>
            <a:r>
              <a:rPr lang="en-US" b="1" i="0" u="none" strike="noStrike" baseline="0" smtClean="0">
                <a:latin typeface="Segoe"/>
                <a:ea typeface="ＭＳ ゴシック"/>
              </a:rPr>
              <a:t>PAUSE. LEAVE </a:t>
            </a:r>
            <a:r>
              <a:rPr lang="en-US" b="0" i="0" u="none" strike="noStrike" baseline="0" smtClean="0">
                <a:latin typeface="Segoe"/>
                <a:ea typeface="ＭＳ ゴシック"/>
              </a:rPr>
              <a:t>the database open to use in the next exercise.</a:t>
            </a:r>
            <a:endParaRPr lang="en-US" b="0" i="0" u="none" strike="noStrike" baseline="0" smtClean="0">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27</a:t>
            </a:fld>
            <a:endParaRPr lang="en-US"/>
          </a:p>
        </p:txBody>
      </p:sp>
    </p:spTree>
    <p:extLst>
      <p:ext uri="{BB962C8B-B14F-4D97-AF65-F5344CB8AC3E}">
        <p14:creationId xmlns:p14="http://schemas.microsoft.com/office/powerpoint/2010/main" val="2588901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the Print Layout</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Segoe"/>
                <a:ea typeface="ＭＳ ゴシック"/>
              </a:rPr>
              <a:t>USE </a:t>
            </a:r>
            <a:r>
              <a:rPr lang="en-US" b="0" i="0" u="none" strike="noStrike" baseline="0" smtClean="0">
                <a:solidFill>
                  <a:srgbClr val="000000"/>
                </a:solidFill>
                <a:latin typeface="Segoe"/>
                <a:ea typeface="ＭＳ ゴシック"/>
              </a:rPr>
              <a:t>the database that is open from the previous exercise.</a:t>
            </a:r>
          </a:p>
          <a:p>
            <a:pPr lvl="1" rtl="0"/>
            <a:r>
              <a:rPr lang="en-US" b="0" i="0" u="none" strike="noStrike" baseline="0" smtClean="0">
                <a:solidFill>
                  <a:srgbClr val="000000"/>
                </a:solidFill>
                <a:latin typeface="Segoe"/>
                <a:ea typeface="ＭＳ ゴシック"/>
              </a:rPr>
              <a:t>Right-click the </a:t>
            </a:r>
            <a:r>
              <a:rPr lang="en-US" b="1" i="0" u="none" strike="noStrike" baseline="0" smtClean="0">
                <a:solidFill>
                  <a:srgbClr val="000000"/>
                </a:solidFill>
                <a:latin typeface="Segoe"/>
                <a:ea typeface="ＭＳ ゴシック"/>
              </a:rPr>
              <a:t>Corporate Sales </a:t>
            </a:r>
            <a:r>
              <a:rPr lang="en-US" b="0" i="0" u="none" strike="noStrike" baseline="0" smtClean="0">
                <a:solidFill>
                  <a:srgbClr val="000000"/>
                </a:solidFill>
                <a:latin typeface="Segoe"/>
                <a:ea typeface="ＭＳ ゴシック"/>
              </a:rPr>
              <a:t>report in the Navigation Pane and select </a:t>
            </a:r>
            <a:r>
              <a:rPr lang="en-US" b="1" i="0" u="none" strike="noStrike" baseline="0" smtClean="0">
                <a:solidFill>
                  <a:srgbClr val="000000"/>
                </a:solidFill>
                <a:latin typeface="Segoe"/>
                <a:ea typeface="ＭＳ ゴシック"/>
              </a:rPr>
              <a:t>Copy </a:t>
            </a:r>
            <a:r>
              <a:rPr lang="en-US" b="0" i="0" u="none" strike="noStrike" baseline="0" smtClean="0">
                <a:solidFill>
                  <a:srgbClr val="000000"/>
                </a:solidFill>
                <a:latin typeface="Segoe"/>
                <a:ea typeface="ＭＳ ゴシック"/>
              </a:rPr>
              <a:t>from the shortcut menu that appears.</a:t>
            </a:r>
          </a:p>
          <a:p>
            <a:pPr lvl="1" rtl="0"/>
            <a:r>
              <a:rPr lang="en-US" b="0" i="0" u="none" strike="noStrike" baseline="0" smtClean="0">
                <a:solidFill>
                  <a:srgbClr val="000000"/>
                </a:solidFill>
                <a:latin typeface="Segoe"/>
                <a:ea typeface="ＭＳ ゴシック"/>
              </a:rPr>
              <a:t>Right-click in a blank area in the Navigation Pane and select </a:t>
            </a:r>
            <a:r>
              <a:rPr lang="en-US" b="1" i="0" u="none" strike="noStrike" baseline="0" smtClean="0">
                <a:solidFill>
                  <a:srgbClr val="000000"/>
                </a:solidFill>
                <a:latin typeface="Segoe"/>
                <a:ea typeface="ＭＳ ゴシック"/>
              </a:rPr>
              <a:t>Paste </a:t>
            </a:r>
            <a:r>
              <a:rPr lang="en-US" b="0" i="0" u="none" strike="noStrike" baseline="0" smtClean="0">
                <a:solidFill>
                  <a:srgbClr val="000000"/>
                </a:solidFill>
                <a:latin typeface="Segoe"/>
                <a:ea typeface="ＭＳ ゴシック"/>
              </a:rPr>
              <a:t>from the menu. The Paste As dialog box appears.</a:t>
            </a:r>
          </a:p>
          <a:p>
            <a:pPr lvl="1" rtl="0"/>
            <a:r>
              <a:rPr lang="en-US" b="0" i="0" u="none" strike="noStrike" baseline="0" smtClean="0">
                <a:solidFill>
                  <a:srgbClr val="000000"/>
                </a:solidFill>
                <a:latin typeface="Segoe"/>
                <a:ea typeface="ＭＳ ゴシック"/>
              </a:rPr>
              <a:t>In the Paste As dialog box, replace the name of the report in the Report Name field by keying </a:t>
            </a:r>
            <a:r>
              <a:rPr lang="en-US" b="1" i="0" u="none" strike="noStrike" baseline="0" smtClean="0">
                <a:solidFill>
                  <a:srgbClr val="000000"/>
                </a:solidFill>
                <a:latin typeface="Segoe"/>
                <a:ea typeface="ＭＳ ゴシック"/>
              </a:rPr>
              <a:t>Sales by Salesperson </a:t>
            </a:r>
            <a:r>
              <a:rPr lang="en-US" b="0" i="0" u="none" strike="noStrike" baseline="0" smtClean="0">
                <a:solidFill>
                  <a:srgbClr val="000000"/>
                </a:solidFill>
                <a:latin typeface="Segoe"/>
                <a:ea typeface="ＭＳ ゴシック"/>
              </a:rPr>
              <a:t>and clicking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Open the Sales by Salesperson report in Design view. You want to remove the subform from the report and keep only the sales related to each salesperson.</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28</a:t>
            </a:fld>
            <a:endParaRPr lang="en-US"/>
          </a:p>
        </p:txBody>
      </p:sp>
    </p:spTree>
    <p:extLst>
      <p:ext uri="{BB962C8B-B14F-4D97-AF65-F5344CB8AC3E}">
        <p14:creationId xmlns:p14="http://schemas.microsoft.com/office/powerpoint/2010/main" val="3336181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the Print Layout</a:t>
            </a:r>
          </a:p>
        </p:txBody>
      </p:sp>
      <p:sp>
        <p:nvSpPr>
          <p:cNvPr id="3" name="Text Placeholder 2"/>
          <p:cNvSpPr>
            <a:spLocks noGrp="1"/>
          </p:cNvSpPr>
          <p:nvPr>
            <p:ph type="body" idx="1"/>
          </p:nvPr>
        </p:nvSpPr>
        <p:spPr>
          <a:xfrm>
            <a:off x="457200" y="1524000"/>
            <a:ext cx="3657600" cy="4953000"/>
          </a:xfrm>
        </p:spPr>
        <p:txBody>
          <a:bodyPr/>
          <a:lstStyle/>
          <a:p>
            <a:pPr lvl="1" rtl="0">
              <a:buFont typeface="+mj-lt"/>
              <a:buAutoNum type="arabicPeriod" startAt="5"/>
            </a:pPr>
            <a:r>
              <a:rPr lang="en-US" b="0" i="0" u="none" strike="noStrike" baseline="0" smtClean="0">
                <a:solidFill>
                  <a:srgbClr val="000000"/>
                </a:solidFill>
                <a:latin typeface="Segoe"/>
                <a:ea typeface="ＭＳ ゴシック"/>
              </a:rPr>
              <a:t>In the Detail section, click the </a:t>
            </a:r>
            <a:r>
              <a:rPr lang="en-US" b="1" i="0" u="none" strike="noStrike" baseline="0" smtClean="0">
                <a:solidFill>
                  <a:srgbClr val="000000"/>
                </a:solidFill>
                <a:latin typeface="Segoe"/>
                <a:ea typeface="ＭＳ ゴシック"/>
              </a:rPr>
              <a:t>Future Period Contract Projections </a:t>
            </a:r>
            <a:r>
              <a:rPr lang="en-US" b="0" i="0" u="none" strike="noStrike" baseline="0" smtClean="0">
                <a:solidFill>
                  <a:srgbClr val="000000"/>
                </a:solidFill>
                <a:latin typeface="Segoe"/>
                <a:ea typeface="ＭＳ ゴシック"/>
              </a:rPr>
              <a:t>subform as shown at right. [Press </a:t>
            </a:r>
            <a:r>
              <a:rPr lang="en-US" b="1" i="0" u="none" strike="noStrike" baseline="0" smtClean="0">
                <a:solidFill>
                  <a:srgbClr val="000000"/>
                </a:solidFill>
                <a:latin typeface="Segoe"/>
                <a:ea typeface="ＭＳ ゴシック"/>
              </a:rPr>
              <a:t>Delete</a:t>
            </a:r>
            <a:r>
              <a:rPr lang="en-US" b="0" i="0" u="none" strike="noStrike" baseline="0" smtClean="0">
                <a:solidFill>
                  <a:srgbClr val="000000"/>
                </a:solidFill>
                <a:latin typeface="Segoe"/>
                <a:ea typeface="ＭＳ ゴシック"/>
              </a:rPr>
              <a:t>] on the keyboard to delete the subform.</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29</a:t>
            </a:fld>
            <a:endParaRPr lang="en-US"/>
          </a:p>
        </p:txBody>
      </p:sp>
      <p:pic>
        <p:nvPicPr>
          <p:cNvPr id="7" name="Picture 6" descr="11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1600200"/>
            <a:ext cx="4538134" cy="3683208"/>
          </a:xfrm>
          <a:prstGeom prst="rect">
            <a:avLst/>
          </a:prstGeom>
        </p:spPr>
      </p:pic>
    </p:spTree>
    <p:extLst>
      <p:ext uri="{BB962C8B-B14F-4D97-AF65-F5344CB8AC3E}">
        <p14:creationId xmlns:p14="http://schemas.microsoft.com/office/powerpoint/2010/main" val="3786553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Use the Report Wizard</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Segoe"/>
                <a:ea typeface="ＭＳ ゴシック"/>
              </a:rPr>
              <a:t>GET READY. </a:t>
            </a:r>
            <a:r>
              <a:rPr lang="en-US" b="0" i="0" u="none" strike="noStrike" baseline="0" smtClean="0">
                <a:solidFill>
                  <a:srgbClr val="000000"/>
                </a:solidFill>
                <a:latin typeface="Segoe"/>
                <a:ea typeface="ＭＳ ゴシック"/>
              </a:rPr>
              <a:t>Before you begin these steps, be sure to turn on and/or log on to your computer and </a:t>
            </a:r>
            <a:r>
              <a:rPr lang="en-US" b="1" i="0" u="none" strike="noStrike" baseline="0" smtClean="0">
                <a:solidFill>
                  <a:srgbClr val="000000"/>
                </a:solidFill>
                <a:latin typeface="Segoe"/>
                <a:ea typeface="ＭＳ ゴシック"/>
              </a:rPr>
              <a:t>LAUNCH </a:t>
            </a:r>
            <a:r>
              <a:rPr lang="en-US" b="0" i="0" u="none" strike="noStrike" baseline="0" smtClean="0">
                <a:solidFill>
                  <a:srgbClr val="000000"/>
                </a:solidFill>
                <a:latin typeface="Segoe"/>
                <a:ea typeface="ＭＳ ゴシック"/>
              </a:rPr>
              <a:t>Access.</a:t>
            </a:r>
          </a:p>
          <a:p>
            <a:pPr lvl="1" rtl="0"/>
            <a:r>
              <a:rPr lang="en-US" b="1" i="0" u="none" strike="noStrike" baseline="0" smtClean="0">
                <a:solidFill>
                  <a:srgbClr val="000000"/>
                </a:solidFill>
                <a:latin typeface="Segoe"/>
                <a:ea typeface="ＭＳ ゴシック"/>
              </a:rPr>
              <a:t>OPEN </a:t>
            </a:r>
            <a:r>
              <a:rPr lang="en-US" b="1" i="1" u="none" strike="noStrike" baseline="0" smtClean="0">
                <a:solidFill>
                  <a:srgbClr val="000000"/>
                </a:solidFill>
                <a:latin typeface="Segoe"/>
                <a:ea typeface="ＭＳ ゴシック"/>
              </a:rPr>
              <a:t>Messenger </a:t>
            </a:r>
            <a:r>
              <a:rPr lang="en-US" b="0" i="0" u="none" strike="noStrike" baseline="0" smtClean="0">
                <a:solidFill>
                  <a:srgbClr val="000000"/>
                </a:solidFill>
                <a:latin typeface="Segoe"/>
                <a:ea typeface="ＭＳ ゴシック"/>
              </a:rPr>
              <a:t>from the data files for this lesson.</a:t>
            </a:r>
          </a:p>
          <a:p>
            <a:pPr lvl="1" rtl="0"/>
            <a:r>
              <a:rPr lang="en-US" b="1" i="0" u="none" strike="noStrike" baseline="0" smtClean="0">
                <a:solidFill>
                  <a:srgbClr val="000000"/>
                </a:solidFill>
                <a:latin typeface="Segoe"/>
                <a:ea typeface="ＭＳ ゴシック"/>
              </a:rPr>
              <a:t>SAVE </a:t>
            </a:r>
            <a:r>
              <a:rPr lang="en-US" b="0" i="0" u="none" strike="noStrike" baseline="0" smtClean="0">
                <a:solidFill>
                  <a:srgbClr val="000000"/>
                </a:solidFill>
                <a:latin typeface="Segoe"/>
                <a:ea typeface="ＭＳ ゴシック"/>
              </a:rPr>
              <a:t>the database as </a:t>
            </a:r>
            <a:r>
              <a:rPr lang="en-US" b="1" i="1" u="none" strike="noStrike" baseline="0" smtClean="0">
                <a:solidFill>
                  <a:srgbClr val="000000"/>
                </a:solidFill>
                <a:latin typeface="Segoe"/>
                <a:ea typeface="ＭＳ ゴシック"/>
              </a:rPr>
              <a:t>MessengerXXX </a:t>
            </a:r>
            <a:r>
              <a:rPr lang="en-US" b="0" i="0" u="none" strike="noStrike" baseline="0" smtClean="0">
                <a:solidFill>
                  <a:srgbClr val="000000"/>
                </a:solidFill>
                <a:latin typeface="Segoe"/>
                <a:ea typeface="ＭＳ ゴシック"/>
              </a:rPr>
              <a:t>(where </a:t>
            </a:r>
            <a:r>
              <a:rPr lang="en-US" b="0" i="1" u="none" strike="noStrike" baseline="0" smtClean="0">
                <a:solidFill>
                  <a:srgbClr val="000000"/>
                </a:solidFill>
                <a:latin typeface="Segoe"/>
                <a:ea typeface="ＭＳ ゴシック"/>
              </a:rPr>
              <a:t>XXX </a:t>
            </a:r>
            <a:r>
              <a:rPr lang="en-US" b="0" i="0" u="none" strike="noStrike" baseline="0" smtClean="0">
                <a:solidFill>
                  <a:srgbClr val="000000"/>
                </a:solidFill>
                <a:latin typeface="Segoe"/>
                <a:ea typeface="ＭＳ ゴシック"/>
              </a:rPr>
              <a:t>is your initials).</a:t>
            </a:r>
          </a:p>
          <a:p>
            <a:pPr lvl="1" rtl="0"/>
            <a:r>
              <a:rPr lang="en-US" b="0" i="0" u="none" strike="noStrike" baseline="0" smtClean="0">
                <a:solidFill>
                  <a:srgbClr val="000000"/>
                </a:solidFill>
                <a:latin typeface="Segoe"/>
                <a:ea typeface="ＭＳ ゴシック"/>
              </a:rPr>
              <a:t>Open the </a:t>
            </a:r>
            <a:r>
              <a:rPr lang="en-US" b="1" i="0" u="none" strike="noStrike" baseline="0" smtClean="0">
                <a:solidFill>
                  <a:srgbClr val="000000"/>
                </a:solidFill>
                <a:latin typeface="Segoe"/>
                <a:ea typeface="ＭＳ ゴシック"/>
              </a:rPr>
              <a:t>Corporate Sales</a:t>
            </a:r>
            <a:r>
              <a:rPr lang="en-US" b="0" i="0" u="none" strike="noStrike" baseline="0" smtClean="0">
                <a:solidFill>
                  <a:srgbClr val="000000"/>
                </a:solidFill>
                <a:latin typeface="Segoe"/>
                <a:ea typeface="ＭＳ ゴシック"/>
              </a:rPr>
              <a:t> table.</a:t>
            </a:r>
          </a:p>
          <a:p>
            <a:pPr lvl="1" rtl="0"/>
            <a:r>
              <a:rPr lang="en-US" b="0" i="0" u="none" strike="noStrike" baseline="0" smtClean="0">
                <a:solidFill>
                  <a:srgbClr val="000000"/>
                </a:solidFill>
                <a:latin typeface="Segoe"/>
                <a:ea typeface="ＭＳ ゴシック"/>
              </a:rPr>
              <a:t>On the CREATE tab, in the Reports group, click the </a:t>
            </a:r>
            <a:r>
              <a:rPr lang="en-US" b="1" i="0" u="none" strike="noStrike" baseline="0" smtClean="0">
                <a:solidFill>
                  <a:srgbClr val="000000"/>
                </a:solidFill>
                <a:latin typeface="Segoe"/>
                <a:ea typeface="ＭＳ ゴシック"/>
              </a:rPr>
              <a:t>Report Wizard </a:t>
            </a:r>
            <a:r>
              <a:rPr lang="en-US" b="0" i="0" u="none" strike="noStrike" baseline="0" smtClean="0">
                <a:solidFill>
                  <a:srgbClr val="000000"/>
                </a:solidFill>
                <a:latin typeface="Segoe"/>
                <a:ea typeface="ＭＳ ゴシック"/>
              </a:rPr>
              <a:t>button. The first Report Wizard dialog box appears.</a:t>
            </a:r>
          </a:p>
          <a:p>
            <a:pPr lvl="1" rtl="0"/>
            <a:r>
              <a:rPr lang="en-US" b="0" i="0" u="none" strike="noStrike" baseline="0" smtClean="0">
                <a:solidFill>
                  <a:srgbClr val="000000"/>
                </a:solidFill>
                <a:latin typeface="Segoe"/>
                <a:ea typeface="ＭＳ ゴシック"/>
              </a:rPr>
              <a:t>Select the </a:t>
            </a:r>
            <a:r>
              <a:rPr lang="en-US" b="1" i="0" u="none" strike="noStrike" baseline="0" smtClean="0">
                <a:solidFill>
                  <a:srgbClr val="000000"/>
                </a:solidFill>
                <a:latin typeface="Segoe"/>
                <a:ea typeface="ＭＳ ゴシック"/>
              </a:rPr>
              <a:t>Region (Borough) </a:t>
            </a:r>
            <a:r>
              <a:rPr lang="en-US" b="0" i="0" u="none" strike="noStrike" baseline="0" smtClean="0">
                <a:solidFill>
                  <a:srgbClr val="000000"/>
                </a:solidFill>
                <a:latin typeface="Segoe"/>
                <a:ea typeface="ＭＳ ゴシック"/>
              </a:rPr>
              <a:t>field and click the .</a:t>
            </a:r>
            <a:r>
              <a:rPr lang="en-US" b="1" i="0" u="none" strike="noStrike" baseline="0"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button to move the field to the Selected Fields list.</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a:t>
            </a:fld>
            <a:endParaRPr lang="en-US"/>
          </a:p>
        </p:txBody>
      </p:sp>
    </p:spTree>
    <p:extLst>
      <p:ext uri="{BB962C8B-B14F-4D97-AF65-F5344CB8AC3E}">
        <p14:creationId xmlns:p14="http://schemas.microsoft.com/office/powerpoint/2010/main" val="33109400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the Print Layout</a:t>
            </a:r>
          </a:p>
        </p:txBody>
      </p:sp>
      <p:sp>
        <p:nvSpPr>
          <p:cNvPr id="3" name="Text Placeholder 2"/>
          <p:cNvSpPr>
            <a:spLocks noGrp="1"/>
          </p:cNvSpPr>
          <p:nvPr>
            <p:ph type="body" idx="1"/>
          </p:nvPr>
        </p:nvSpPr>
        <p:spPr>
          <a:xfrm>
            <a:off x="457200" y="1524000"/>
            <a:ext cx="3886200" cy="4953000"/>
          </a:xfrm>
        </p:spPr>
        <p:txBody>
          <a:bodyPr/>
          <a:lstStyle/>
          <a:p>
            <a:pPr lvl="1" rtl="0">
              <a:buFont typeface="+mj-lt"/>
              <a:buAutoNum type="arabicPeriod" startAt="6"/>
            </a:pPr>
            <a:r>
              <a:rPr lang="en-US" sz="2000" b="0" i="0" u="none" strike="noStrike" baseline="0" smtClean="0">
                <a:solidFill>
                  <a:srgbClr val="000000"/>
                </a:solidFill>
                <a:latin typeface="Segoe"/>
                <a:ea typeface="ＭＳ ゴシック"/>
              </a:rPr>
              <a:t>On the HOME tab, in the Views group, click the lower half of the </a:t>
            </a:r>
            <a:r>
              <a:rPr lang="en-US" sz="2000" b="1" i="0" u="none" strike="noStrike" baseline="0" smtClean="0">
                <a:solidFill>
                  <a:srgbClr val="000000"/>
                </a:solidFill>
                <a:latin typeface="Segoe"/>
                <a:ea typeface="ＭＳ ゴシック"/>
              </a:rPr>
              <a:t>View </a:t>
            </a:r>
            <a:r>
              <a:rPr lang="en-US" sz="2000" b="0" i="0" u="none" strike="noStrike" baseline="0" smtClean="0">
                <a:solidFill>
                  <a:srgbClr val="000000"/>
                </a:solidFill>
                <a:latin typeface="Segoe"/>
                <a:ea typeface="ＭＳ ゴシック"/>
              </a:rPr>
              <a:t>button and select </a:t>
            </a:r>
            <a:r>
              <a:rPr lang="en-US" sz="2000" b="1" i="0" u="none" strike="noStrike" baseline="0" smtClean="0">
                <a:solidFill>
                  <a:srgbClr val="000000"/>
                </a:solidFill>
                <a:latin typeface="Segoe"/>
                <a:ea typeface="ＭＳ ゴシック"/>
              </a:rPr>
              <a:t>Print Preview </a:t>
            </a:r>
            <a:r>
              <a:rPr lang="en-US" sz="2000" b="0" i="0" u="none" strike="noStrike" baseline="0" smtClean="0">
                <a:solidFill>
                  <a:srgbClr val="000000"/>
                </a:solidFill>
                <a:latin typeface="Segoe"/>
                <a:ea typeface="ＭＳ ゴシック"/>
              </a:rPr>
              <a:t>from the menu. The report is displayed in Print Preview, as shown at</a:t>
            </a:r>
            <a:r>
              <a:rPr lang="en-US" sz="2000" b="0" i="0" u="none" strike="noStrike" smtClean="0">
                <a:solidFill>
                  <a:srgbClr val="000000"/>
                </a:solidFill>
                <a:latin typeface="Segoe"/>
                <a:ea typeface="ＭＳ ゴシック"/>
              </a:rPr>
              <a:t> right</a:t>
            </a:r>
            <a:r>
              <a:rPr lang="en-US" sz="2000" b="0" i="0" u="none" strike="noStrike" baseline="0" smtClean="0">
                <a:solidFill>
                  <a:srgbClr val="000000"/>
                </a:solidFill>
                <a:latin typeface="Segoe"/>
                <a:ea typeface="ＭＳ ゴシック"/>
              </a:rPr>
              <a:t>. Notice the large area of blank space between company names in the detail section.</a:t>
            </a:r>
            <a:endParaRPr lang="en-US" sz="2000"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30</a:t>
            </a:fld>
            <a:endParaRPr lang="en-US"/>
          </a:p>
        </p:txBody>
      </p:sp>
      <p:pic>
        <p:nvPicPr>
          <p:cNvPr id="7" name="Picture 6" descr="11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1600200"/>
            <a:ext cx="4275667" cy="3084465"/>
          </a:xfrm>
          <a:prstGeom prst="rect">
            <a:avLst/>
          </a:prstGeom>
        </p:spPr>
      </p:pic>
    </p:spTree>
    <p:extLst>
      <p:ext uri="{BB962C8B-B14F-4D97-AF65-F5344CB8AC3E}">
        <p14:creationId xmlns:p14="http://schemas.microsoft.com/office/powerpoint/2010/main" val="2389897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the Print Layout</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solidFill>
                  <a:srgbClr val="000000"/>
                </a:solidFill>
                <a:latin typeface="Segoe"/>
                <a:ea typeface="ＭＳ ゴシック"/>
              </a:rPr>
              <a:t>On the PRINT PREVIEW tab, in the Zoom group, click the </a:t>
            </a:r>
            <a:r>
              <a:rPr lang="en-US" b="1" i="0" u="none" strike="noStrike" baseline="0" smtClean="0">
                <a:solidFill>
                  <a:srgbClr val="000000"/>
                </a:solidFill>
                <a:latin typeface="Segoe"/>
                <a:ea typeface="ＭＳ ゴシック"/>
              </a:rPr>
              <a:t>Two Pages </a:t>
            </a:r>
            <a:r>
              <a:rPr lang="en-US" b="0" i="0" u="none" strike="noStrike" baseline="0" smtClean="0">
                <a:solidFill>
                  <a:srgbClr val="000000"/>
                </a:solidFill>
                <a:latin typeface="Segoe"/>
                <a:ea typeface="ＭＳ ゴシック"/>
              </a:rPr>
              <a:t>button. The first two pages of the report are displayed on the screen. Notice the second page has no report data on it. You need to correct these issues in Report Design view to ensure the report print layout is appropriate before printing.</a:t>
            </a:r>
          </a:p>
          <a:p>
            <a:pPr lvl="1" rtl="0">
              <a:buAutoNum type="arabicPeriod" startAt="7"/>
            </a:pPr>
            <a:r>
              <a:rPr lang="en-US" b="0" i="0" u="none" strike="noStrike" baseline="0" smtClean="0">
                <a:solidFill>
                  <a:srgbClr val="000000"/>
                </a:solidFill>
                <a:latin typeface="Segoe"/>
                <a:ea typeface="ＭＳ ゴシック"/>
              </a:rPr>
              <a:t>On the PRINT PREVIEW tab, click the </a:t>
            </a:r>
            <a:r>
              <a:rPr lang="en-US" b="1" i="0" u="none" strike="noStrike" baseline="0" smtClean="0">
                <a:solidFill>
                  <a:srgbClr val="000000"/>
                </a:solidFill>
                <a:latin typeface="Segoe"/>
                <a:ea typeface="ＭＳ ゴシック"/>
              </a:rPr>
              <a:t>Close Print Preview </a:t>
            </a:r>
            <a:r>
              <a:rPr lang="en-US" b="0" i="0" u="none" strike="noStrike" baseline="0" smtClean="0">
                <a:solidFill>
                  <a:srgbClr val="000000"/>
                </a:solidFill>
                <a:latin typeface="Segoe"/>
                <a:ea typeface="ＭＳ ゴシック"/>
              </a:rPr>
              <a:t>button to return to Report Design view.</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31</a:t>
            </a:fld>
            <a:endParaRPr lang="en-US"/>
          </a:p>
        </p:txBody>
      </p:sp>
    </p:spTree>
    <p:extLst>
      <p:ext uri="{BB962C8B-B14F-4D97-AF65-F5344CB8AC3E}">
        <p14:creationId xmlns:p14="http://schemas.microsoft.com/office/powerpoint/2010/main" val="2849869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the Print Layout</a:t>
            </a:r>
          </a:p>
        </p:txBody>
      </p:sp>
      <p:sp>
        <p:nvSpPr>
          <p:cNvPr id="3" name="Text Placeholder 2"/>
          <p:cNvSpPr>
            <a:spLocks noGrp="1"/>
          </p:cNvSpPr>
          <p:nvPr>
            <p:ph type="body" idx="1"/>
          </p:nvPr>
        </p:nvSpPr>
        <p:spPr>
          <a:xfrm>
            <a:off x="457200" y="1524000"/>
            <a:ext cx="5029200" cy="4953000"/>
          </a:xfrm>
        </p:spPr>
        <p:txBody>
          <a:bodyPr/>
          <a:lstStyle/>
          <a:p>
            <a:pPr lvl="1" rtl="0">
              <a:buFont typeface="+mj-lt"/>
              <a:buAutoNum type="arabicPeriod" startAt="9"/>
            </a:pPr>
            <a:r>
              <a:rPr lang="en-US" sz="2000" b="0" i="0" u="none" strike="noStrike" baseline="0" smtClean="0">
                <a:solidFill>
                  <a:srgbClr val="000000"/>
                </a:solidFill>
                <a:latin typeface="Segoe"/>
                <a:ea typeface="ＭＳ ゴシック"/>
              </a:rPr>
              <a:t>Click the </a:t>
            </a:r>
            <a:r>
              <a:rPr lang="en-US" sz="2000" b="1" i="0" u="none" strike="noStrike" baseline="0" smtClean="0">
                <a:solidFill>
                  <a:srgbClr val="000000"/>
                </a:solidFill>
                <a:latin typeface="Segoe"/>
                <a:ea typeface="ＭＳ ゴシック"/>
              </a:rPr>
              <a:t>Error Checking Options</a:t>
            </a:r>
            <a:r>
              <a:rPr lang="en-US" sz="2000" b="1" i="0" u="none" strike="noStrike" baseline="0" smtClean="0">
                <a:solidFill>
                  <a:srgbClr val="000000"/>
                </a:solidFill>
                <a:latin typeface="Segoe"/>
                <a:ea typeface="Univers-BlackExt"/>
              </a:rPr>
              <a:t> </a:t>
            </a:r>
            <a:r>
              <a:rPr lang="en-US" sz="2000" b="0" i="0" u="none" strike="noStrike" baseline="0" smtClean="0">
                <a:solidFill>
                  <a:srgbClr val="000000"/>
                </a:solidFill>
                <a:latin typeface="Segoe"/>
                <a:ea typeface="ＭＳ ゴシック"/>
              </a:rPr>
              <a:t>button next to the Report Header section title to view the Error Checking Options menu, as shown at right. Notice the menu text that states </a:t>
            </a:r>
            <a:r>
              <a:rPr lang="en-US" sz="2000" b="0" i="1" u="none" strike="noStrike" baseline="0" smtClean="0">
                <a:solidFill>
                  <a:srgbClr val="000000"/>
                </a:solidFill>
                <a:latin typeface="Segoe"/>
                <a:ea typeface="Univers-Oblique"/>
              </a:rPr>
              <a:t>Report width is greater than page width</a:t>
            </a:r>
            <a:r>
              <a:rPr lang="en-US" sz="2000" b="0" i="0" u="none" strike="noStrike" baseline="0" smtClean="0">
                <a:solidFill>
                  <a:srgbClr val="000000"/>
                </a:solidFill>
                <a:latin typeface="Segoe"/>
                <a:ea typeface="ＭＳ ゴシック"/>
              </a:rPr>
              <a:t>. Click the </a:t>
            </a:r>
            <a:r>
              <a:rPr lang="en-US" sz="2000" b="1" i="0" u="none" strike="noStrike" baseline="0" smtClean="0">
                <a:solidFill>
                  <a:srgbClr val="000000"/>
                </a:solidFill>
                <a:latin typeface="Segoe"/>
                <a:ea typeface="ＭＳ ゴシック"/>
              </a:rPr>
              <a:t>Remove Extra Report Space</a:t>
            </a:r>
            <a:r>
              <a:rPr lang="en-US" sz="2000" b="1" i="0" u="none" strike="noStrike" baseline="0" smtClean="0">
                <a:solidFill>
                  <a:srgbClr val="000000"/>
                </a:solidFill>
                <a:latin typeface="Segoe"/>
                <a:ea typeface="Univers-BlackExt"/>
              </a:rPr>
              <a:t> </a:t>
            </a:r>
            <a:r>
              <a:rPr lang="en-US" sz="2000" b="0" i="0" u="none" strike="noStrike" baseline="0" smtClean="0">
                <a:solidFill>
                  <a:srgbClr val="000000"/>
                </a:solidFill>
                <a:latin typeface="Segoe"/>
                <a:ea typeface="ＭＳ ゴシック"/>
              </a:rPr>
              <a:t>menu option. The report’s width is automatically adjusted; however, the issue is not entirely corrected and the Error Checking Option button still appears.</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32</a:t>
            </a:fld>
            <a:endParaRPr lang="en-US"/>
          </a:p>
        </p:txBody>
      </p:sp>
      <p:pic>
        <p:nvPicPr>
          <p:cNvPr id="7" name="Picture 6" descr="11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600200"/>
            <a:ext cx="3053957" cy="4047067"/>
          </a:xfrm>
          <a:prstGeom prst="rect">
            <a:avLst/>
          </a:prstGeom>
        </p:spPr>
      </p:pic>
    </p:spTree>
    <p:extLst>
      <p:ext uri="{BB962C8B-B14F-4D97-AF65-F5344CB8AC3E}">
        <p14:creationId xmlns:p14="http://schemas.microsoft.com/office/powerpoint/2010/main" val="894571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the Print Layout</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33</a:t>
            </a:fld>
            <a:endParaRPr lang="en-US"/>
          </a:p>
        </p:txBody>
      </p:sp>
      <p:pic>
        <p:nvPicPr>
          <p:cNvPr id="7" name="Picture 6" descr="11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1600200"/>
            <a:ext cx="4241413" cy="3378268"/>
          </a:xfrm>
          <a:prstGeom prst="rect">
            <a:avLst/>
          </a:prstGeom>
        </p:spPr>
      </p:pic>
      <p:sp>
        <p:nvSpPr>
          <p:cNvPr id="3" name="Text Placeholder 2"/>
          <p:cNvSpPr>
            <a:spLocks noGrp="1"/>
          </p:cNvSpPr>
          <p:nvPr>
            <p:ph type="body" idx="1"/>
          </p:nvPr>
        </p:nvSpPr>
        <p:spPr/>
        <p:txBody>
          <a:bodyPr/>
          <a:lstStyle/>
          <a:p>
            <a:pPr lvl="1" rtl="0">
              <a:buFont typeface="+mj-lt"/>
              <a:buAutoNum type="arabicPeriod" startAt="10"/>
            </a:pPr>
            <a:r>
              <a:rPr lang="en-US" b="0" i="0" u="none" strike="noStrike" baseline="0" smtClean="0">
                <a:solidFill>
                  <a:srgbClr val="000000"/>
                </a:solidFill>
                <a:latin typeface="Segoe"/>
                <a:ea typeface="ＭＳ ゴシック"/>
              </a:rPr>
              <a:t>Scroll to the bottom of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report, if necessary, and place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pointer over the top of the </a:t>
            </a:r>
            <a:br>
              <a:rPr lang="en-US" b="0"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Sales Person Last Name </a:t>
            </a:r>
            <a:br>
              <a:rPr lang="en-US" b="1"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footer until it turns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into a two-headed vertical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pointer. Click and drag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Sales Person Last Name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Footer and place it below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Company Name and Contract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Amount controls, as shown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at right. This removes the excess blank space between company names in the Detail section.</a:t>
            </a:r>
          </a:p>
        </p:txBody>
      </p:sp>
    </p:spTree>
    <p:extLst>
      <p:ext uri="{BB962C8B-B14F-4D97-AF65-F5344CB8AC3E}">
        <p14:creationId xmlns:p14="http://schemas.microsoft.com/office/powerpoint/2010/main" val="4099378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the Print Layout</a:t>
            </a:r>
          </a:p>
        </p:txBody>
      </p:sp>
      <p:sp>
        <p:nvSpPr>
          <p:cNvPr id="3" name="Text Placeholder 2"/>
          <p:cNvSpPr>
            <a:spLocks noGrp="1"/>
          </p:cNvSpPr>
          <p:nvPr>
            <p:ph type="body" idx="1"/>
          </p:nvPr>
        </p:nvSpPr>
        <p:spPr/>
        <p:txBody>
          <a:bodyPr/>
          <a:lstStyle/>
          <a:p>
            <a:pPr lvl="1" rtl="0">
              <a:buFont typeface="+mj-lt"/>
              <a:buAutoNum type="arabicPeriod" startAt="11"/>
            </a:pPr>
            <a:r>
              <a:rPr lang="en-US" b="0" i="0" u="none" strike="noStrike" baseline="0" smtClean="0">
                <a:solidFill>
                  <a:srgbClr val="000000"/>
                </a:solidFill>
                <a:latin typeface="Segoe"/>
                <a:ea typeface="ＭＳ ゴシック"/>
              </a:rPr>
              <a:t>Switch to Print Preview. Notice the report layout still appears on two pages. The Remove Extra Report Space didn’t entirely fix the issue. The page number control is exceeding the width of the page in Design view as evident by the page numbering text appearing in the footer section of the second page. On the PRINT PREVIEW tab, in the Page Layout group, click the </a:t>
            </a:r>
            <a:r>
              <a:rPr lang="en-US" b="1" i="0" u="none" strike="noStrike" baseline="0" smtClean="0">
                <a:solidFill>
                  <a:srgbClr val="000000"/>
                </a:solidFill>
                <a:latin typeface="Segoe"/>
                <a:ea typeface="ＭＳ ゴシック"/>
              </a:rPr>
              <a:t>Landscape</a:t>
            </a:r>
            <a:r>
              <a:rPr lang="en-US" b="1" i="0" u="none" strike="noStrike" baseline="0" smtClean="0">
                <a:solidFill>
                  <a:srgbClr val="000000"/>
                </a:solidFill>
                <a:latin typeface="Segoe"/>
                <a:ea typeface="Univers-BlackExt"/>
              </a:rPr>
              <a:t> </a:t>
            </a:r>
            <a:r>
              <a:rPr lang="en-US" b="0" i="0" u="none" strike="noStrike" baseline="0" smtClean="0">
                <a:solidFill>
                  <a:srgbClr val="000000"/>
                </a:solidFill>
                <a:latin typeface="Segoe"/>
                <a:ea typeface="ＭＳ ゴシック"/>
              </a:rPr>
              <a:t>button. The report is displayed in landscape orientation and the formatting appears correctly.</a:t>
            </a:r>
          </a:p>
          <a:p>
            <a:pPr lvl="1" rtl="0">
              <a:buAutoNum type="arabicPeriod" startAt="11"/>
            </a:pPr>
            <a:r>
              <a:rPr lang="en-US" b="0" i="0" u="none" strike="noStrike" baseline="0" smtClean="0">
                <a:solidFill>
                  <a:srgbClr val="000000"/>
                </a:solidFill>
                <a:latin typeface="Segoe"/>
                <a:ea typeface="ＭＳ ゴシック"/>
              </a:rPr>
              <a:t>On the PRINT PREVIEW tab, in the Page Layout group, click the </a:t>
            </a:r>
            <a:r>
              <a:rPr lang="en-US" b="1" i="0" u="none" strike="noStrike" baseline="0" smtClean="0">
                <a:solidFill>
                  <a:srgbClr val="000000"/>
                </a:solidFill>
                <a:latin typeface="Segoe"/>
                <a:ea typeface="ＭＳ ゴシック"/>
              </a:rPr>
              <a:t>Portrait </a:t>
            </a:r>
            <a:r>
              <a:rPr lang="en-US" b="0" i="0" u="none" strike="noStrike" baseline="0" smtClean="0">
                <a:solidFill>
                  <a:srgbClr val="000000"/>
                </a:solidFill>
                <a:latin typeface="Segoe"/>
                <a:ea typeface="ＭＳ ゴシック"/>
              </a:rPr>
              <a:t>button. The report is displayed in portrait orientation again.</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34</a:t>
            </a:fld>
            <a:endParaRPr lang="en-US"/>
          </a:p>
        </p:txBody>
      </p:sp>
    </p:spTree>
    <p:extLst>
      <p:ext uri="{BB962C8B-B14F-4D97-AF65-F5344CB8AC3E}">
        <p14:creationId xmlns:p14="http://schemas.microsoft.com/office/powerpoint/2010/main" val="2319977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the Print Layout</a:t>
            </a:r>
          </a:p>
        </p:txBody>
      </p:sp>
      <p:sp>
        <p:nvSpPr>
          <p:cNvPr id="3" name="Text Placeholder 2"/>
          <p:cNvSpPr>
            <a:spLocks noGrp="1"/>
          </p:cNvSpPr>
          <p:nvPr>
            <p:ph type="body" idx="1"/>
          </p:nvPr>
        </p:nvSpPr>
        <p:spPr>
          <a:xfrm>
            <a:off x="457200" y="1524000"/>
            <a:ext cx="5486400" cy="4953000"/>
          </a:xfrm>
        </p:spPr>
        <p:txBody>
          <a:bodyPr/>
          <a:lstStyle/>
          <a:p>
            <a:pPr lvl="1" rtl="0">
              <a:buFont typeface="+mj-lt"/>
              <a:buAutoNum type="arabicPeriod" startAt="13"/>
            </a:pPr>
            <a:r>
              <a:rPr lang="en-US" b="0" i="0" u="none" strike="noStrike" baseline="0" smtClean="0">
                <a:solidFill>
                  <a:srgbClr val="000000"/>
                </a:solidFill>
                <a:latin typeface="Segoe"/>
                <a:ea typeface="ＭＳ ゴシック"/>
              </a:rPr>
              <a:t>On the PRINT PREVIEW tab, in the Page Layout group, click the </a:t>
            </a:r>
            <a:r>
              <a:rPr lang="en-US" b="1" i="0" u="none" strike="noStrike" baseline="0" smtClean="0">
                <a:solidFill>
                  <a:srgbClr val="000000"/>
                </a:solidFill>
                <a:latin typeface="Segoe"/>
                <a:ea typeface="ＭＳ ゴシック"/>
              </a:rPr>
              <a:t>Page Setup </a:t>
            </a:r>
            <a:r>
              <a:rPr lang="en-US" b="0" i="0" u="none" strike="noStrike" baseline="0" smtClean="0">
                <a:solidFill>
                  <a:srgbClr val="000000"/>
                </a:solidFill>
                <a:latin typeface="Segoe"/>
                <a:ea typeface="ＭＳ ゴシック"/>
              </a:rPr>
              <a:t>button. The Page Setup dialog box appears, as shown at</a:t>
            </a:r>
            <a:r>
              <a:rPr lang="en-US" b="0" i="0" u="none" strike="noStrike" smtClean="0">
                <a:solidFill>
                  <a:srgbClr val="000000"/>
                </a:solidFill>
                <a:latin typeface="Segoe"/>
                <a:ea typeface="ＭＳ ゴシック"/>
              </a:rPr>
              <a:t> right</a:t>
            </a:r>
            <a:r>
              <a:rPr lang="en-US" b="0" i="0" u="none" strike="noStrike" baseline="0" smtClean="0">
                <a:solidFill>
                  <a:srgbClr val="000000"/>
                </a:solidFill>
                <a:latin typeface="Segoe"/>
                <a:ea typeface="ＭＳ ゴシック"/>
              </a:rPr>
              <a:t>. Notice it contains many of the same options that are available in the Page Layout group but also includes additional options and details that can be modified.</a:t>
            </a:r>
            <a:endParaRPr lang="en-US" b="0" i="0" u="none" strike="noStrike" baseline="0" smtClean="0">
              <a:solidFill>
                <a:srgbClr val="000000"/>
              </a:solidFill>
              <a:latin typeface="Frutiger-Cn"/>
              <a:ea typeface="Frutiger-Cn"/>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35</a:t>
            </a:fld>
            <a:endParaRPr lang="en-US"/>
          </a:p>
        </p:txBody>
      </p:sp>
      <p:pic>
        <p:nvPicPr>
          <p:cNvPr id="7" name="Picture 6" descr="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1333" y="1600200"/>
            <a:ext cx="2599267" cy="2684596"/>
          </a:xfrm>
          <a:prstGeom prst="rect">
            <a:avLst/>
          </a:prstGeom>
        </p:spPr>
      </p:pic>
    </p:spTree>
    <p:extLst>
      <p:ext uri="{BB962C8B-B14F-4D97-AF65-F5344CB8AC3E}">
        <p14:creationId xmlns:p14="http://schemas.microsoft.com/office/powerpoint/2010/main" val="18474991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the Print Layout</a:t>
            </a:r>
          </a:p>
        </p:txBody>
      </p:sp>
      <p:sp>
        <p:nvSpPr>
          <p:cNvPr id="3" name="Text Placeholder 2"/>
          <p:cNvSpPr>
            <a:spLocks noGrp="1"/>
          </p:cNvSpPr>
          <p:nvPr>
            <p:ph type="body" idx="1"/>
          </p:nvPr>
        </p:nvSpPr>
        <p:spPr/>
        <p:txBody>
          <a:bodyPr/>
          <a:lstStyle/>
          <a:p>
            <a:pPr lvl="1" rtl="0">
              <a:buFont typeface="+mj-lt"/>
              <a:buAutoNum type="arabicPeriod" startAt="14"/>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Page </a:t>
            </a:r>
            <a:r>
              <a:rPr lang="en-US" b="0" i="0" u="none" strike="noStrike" baseline="0" smtClean="0">
                <a:solidFill>
                  <a:srgbClr val="000000"/>
                </a:solidFill>
                <a:latin typeface="Segoe"/>
                <a:ea typeface="ＭＳ ゴシック"/>
              </a:rPr>
              <a:t>tab. Click the </a:t>
            </a:r>
            <a:r>
              <a:rPr lang="en-US" b="1" i="0" u="none" strike="noStrike" baseline="0" smtClean="0">
                <a:solidFill>
                  <a:srgbClr val="000000"/>
                </a:solidFill>
                <a:latin typeface="Segoe"/>
                <a:ea typeface="ＭＳ ゴシック"/>
              </a:rPr>
              <a:t>Size box </a:t>
            </a:r>
            <a:r>
              <a:rPr lang="en-US" b="0" i="0" u="none" strike="noStrike" baseline="0" smtClean="0">
                <a:solidFill>
                  <a:srgbClr val="000000"/>
                </a:solidFill>
                <a:latin typeface="Segoe"/>
                <a:ea typeface="ＭＳ ゴシック"/>
              </a:rPr>
              <a:t>down arrow and select </a:t>
            </a:r>
            <a:r>
              <a:rPr lang="en-US" b="1" i="0" u="none" strike="noStrike" baseline="0" smtClean="0">
                <a:solidFill>
                  <a:srgbClr val="000000"/>
                </a:solidFill>
                <a:latin typeface="Segoe"/>
                <a:ea typeface="ＭＳ ゴシック"/>
              </a:rPr>
              <a:t>Tabloid </a:t>
            </a:r>
            <a:r>
              <a:rPr lang="en-US" b="0" i="0" u="none" strike="noStrike" baseline="0" smtClean="0">
                <a:solidFill>
                  <a:srgbClr val="000000"/>
                </a:solidFill>
                <a:latin typeface="Segoe"/>
                <a:ea typeface="ＭＳ ゴシック"/>
              </a:rPr>
              <a:t>from the menu to see if all data will fit on one page.</a:t>
            </a:r>
          </a:p>
          <a:p>
            <a:pPr lvl="1" rtl="0">
              <a:buAutoNum type="arabicPeriod" startAt="14"/>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Segoe"/>
                <a:ea typeface="ＭＳ ゴシック"/>
              </a:rPr>
              <a:t>. Notice that all the report data fits on one page.</a:t>
            </a:r>
          </a:p>
          <a:p>
            <a:pPr lvl="1" rtl="0">
              <a:buAutoNum type="arabicPeriod" startAt="14"/>
            </a:pPr>
            <a:r>
              <a:rPr lang="en-US" b="0" i="0" u="none" strike="noStrike" baseline="0" smtClean="0">
                <a:solidFill>
                  <a:srgbClr val="000000"/>
                </a:solidFill>
                <a:latin typeface="Segoe"/>
                <a:ea typeface="ＭＳ ゴシック"/>
              </a:rPr>
              <a:t>On the PRINT PREVIEW tab, in the Zoom group, click the </a:t>
            </a:r>
            <a:r>
              <a:rPr lang="en-US" b="1" i="0" u="none" strike="noStrike" baseline="0" smtClean="0">
                <a:solidFill>
                  <a:srgbClr val="000000"/>
                </a:solidFill>
                <a:latin typeface="Segoe"/>
                <a:ea typeface="ＭＳ ゴシック"/>
              </a:rPr>
              <a:t>Zoom </a:t>
            </a:r>
            <a:r>
              <a:rPr lang="en-US" b="0" i="0" u="none" strike="noStrike" baseline="0" smtClean="0">
                <a:solidFill>
                  <a:srgbClr val="000000"/>
                </a:solidFill>
                <a:latin typeface="Segoe"/>
                <a:ea typeface="ＭＳ ゴシック"/>
              </a:rPr>
              <a:t>button arrow and select</a:t>
            </a:r>
            <a:r>
              <a:rPr lang="en-US" b="0" i="0" u="none" strike="noStrike" baseline="0" smtClean="0">
                <a:solidFill>
                  <a:srgbClr val="000000"/>
                </a:solidFill>
                <a:latin typeface="Segoe"/>
                <a:ea typeface="Univers-Light"/>
              </a:rPr>
              <a:t> </a:t>
            </a:r>
            <a:r>
              <a:rPr lang="en-US" b="1" i="0" u="none" strike="noStrike" baseline="0" smtClean="0">
                <a:solidFill>
                  <a:srgbClr val="000000"/>
                </a:solidFill>
                <a:latin typeface="Segoe"/>
                <a:ea typeface="ＭＳ ゴシック"/>
              </a:rPr>
              <a:t>50% </a:t>
            </a:r>
            <a:r>
              <a:rPr lang="en-US" b="0" i="0" u="none" strike="noStrike" baseline="0" smtClean="0">
                <a:solidFill>
                  <a:srgbClr val="000000"/>
                </a:solidFill>
                <a:latin typeface="Segoe"/>
                <a:ea typeface="ＭＳ ゴシック"/>
              </a:rPr>
              <a:t>from the menu. Notice that you have to scroll to view all the data.</a:t>
            </a:r>
          </a:p>
          <a:p>
            <a:pPr lvl="1" rtl="0">
              <a:buAutoNum type="arabicPeriod" startAt="14"/>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Close Print Preview </a:t>
            </a:r>
            <a:r>
              <a:rPr lang="en-US" b="0" i="0" u="none" strike="noStrike" baseline="0" smtClean="0">
                <a:solidFill>
                  <a:srgbClr val="000000"/>
                </a:solidFill>
                <a:latin typeface="Segoe"/>
                <a:ea typeface="ＭＳ ゴシック"/>
              </a:rPr>
              <a:t>button on the PRINT PREVIEW tab. You are back in Design view.</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36</a:t>
            </a:fld>
            <a:endParaRPr lang="en-US"/>
          </a:p>
        </p:txBody>
      </p:sp>
    </p:spTree>
    <p:extLst>
      <p:ext uri="{BB962C8B-B14F-4D97-AF65-F5344CB8AC3E}">
        <p14:creationId xmlns:p14="http://schemas.microsoft.com/office/powerpoint/2010/main" val="23453410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the Print Layout</a:t>
            </a:r>
          </a:p>
        </p:txBody>
      </p:sp>
      <p:sp>
        <p:nvSpPr>
          <p:cNvPr id="3" name="Text Placeholder 2"/>
          <p:cNvSpPr>
            <a:spLocks noGrp="1"/>
          </p:cNvSpPr>
          <p:nvPr>
            <p:ph type="body" idx="1"/>
          </p:nvPr>
        </p:nvSpPr>
        <p:spPr/>
        <p:txBody>
          <a:bodyPr/>
          <a:lstStyle/>
          <a:p>
            <a:pPr lvl="1" rtl="0">
              <a:buFont typeface="+mj-lt"/>
              <a:buAutoNum type="arabicPeriod" startAt="18"/>
            </a:pPr>
            <a:r>
              <a:rPr lang="en-US" b="1" i="0" u="none" strike="noStrike" baseline="0" smtClean="0">
                <a:solidFill>
                  <a:srgbClr val="000000"/>
                </a:solidFill>
                <a:latin typeface="Segoe"/>
                <a:ea typeface="ＭＳ ゴシック"/>
              </a:rPr>
              <a:t>SAVE </a:t>
            </a:r>
            <a:r>
              <a:rPr lang="en-US" b="0" i="0" u="none" strike="noStrike" baseline="0" smtClean="0">
                <a:solidFill>
                  <a:srgbClr val="000000"/>
                </a:solidFill>
                <a:latin typeface="Segoe"/>
                <a:ea typeface="ＭＳ ゴシック"/>
              </a:rPr>
              <a:t>the report design and switch back to Print Preview.</a:t>
            </a:r>
          </a:p>
          <a:p>
            <a:pPr lvl="1" rtl="0">
              <a:buAutoNum type="arabicPeriod" startAt="18"/>
            </a:pPr>
            <a:r>
              <a:rPr lang="en-US" b="0" i="0" u="none" strike="noStrike" baseline="0" smtClean="0">
                <a:solidFill>
                  <a:srgbClr val="000000"/>
                </a:solidFill>
                <a:latin typeface="Segoe"/>
                <a:ea typeface="ＭＳ ゴシック"/>
              </a:rPr>
              <a:t>On the PRINT PREVIEW tab, click the </a:t>
            </a:r>
            <a:r>
              <a:rPr lang="en-US" b="1" i="0" u="none" strike="noStrike" baseline="0" smtClean="0">
                <a:solidFill>
                  <a:srgbClr val="000000"/>
                </a:solidFill>
                <a:latin typeface="Segoe"/>
                <a:ea typeface="ＭＳ ゴシック"/>
              </a:rPr>
              <a:t>Print </a:t>
            </a:r>
            <a:r>
              <a:rPr lang="en-US" b="0" i="0" u="none" strike="noStrike" baseline="0" smtClean="0">
                <a:solidFill>
                  <a:srgbClr val="000000"/>
                </a:solidFill>
                <a:latin typeface="Segoe"/>
                <a:ea typeface="ＭＳ ゴシック"/>
              </a:rPr>
              <a:t>button. The Print dialog box appears. Click</a:t>
            </a:r>
            <a:r>
              <a:rPr lang="en-US" b="0" i="0" u="none" strike="noStrike" baseline="0" smtClean="0">
                <a:solidFill>
                  <a:srgbClr val="000000"/>
                </a:solidFill>
                <a:latin typeface="Segoe"/>
                <a:ea typeface="Univers-Light"/>
              </a:rPr>
              <a:t> </a:t>
            </a:r>
            <a:r>
              <a:rPr lang="en-US" b="1" i="0" u="none" strike="noStrike" baseline="0" smtClean="0">
                <a:solidFill>
                  <a:srgbClr val="000000"/>
                </a:solidFill>
                <a:latin typeface="Segoe"/>
                <a:ea typeface="ＭＳ ゴシック"/>
              </a:rPr>
              <a:t>OK </a:t>
            </a:r>
            <a:r>
              <a:rPr lang="en-US" b="0" i="0" u="none" strike="noStrike" baseline="0" smtClean="0">
                <a:solidFill>
                  <a:srgbClr val="000000"/>
                </a:solidFill>
                <a:latin typeface="Segoe"/>
                <a:ea typeface="ＭＳ ゴシック"/>
              </a:rPr>
              <a:t>to print or click </a:t>
            </a:r>
            <a:r>
              <a:rPr lang="en-US" b="1" i="0" u="none" strike="noStrike" baseline="0" smtClean="0">
                <a:solidFill>
                  <a:srgbClr val="000000"/>
                </a:solidFill>
                <a:latin typeface="Segoe"/>
                <a:ea typeface="ＭＳ ゴシック"/>
              </a:rPr>
              <a:t>Cancel </a:t>
            </a:r>
            <a:r>
              <a:rPr lang="en-US" b="0" i="0" u="none" strike="noStrike" baseline="0" smtClean="0">
                <a:solidFill>
                  <a:srgbClr val="000000"/>
                </a:solidFill>
                <a:latin typeface="Segoe"/>
                <a:ea typeface="ＭＳ ゴシック"/>
              </a:rPr>
              <a:t>to close the dialog box.</a:t>
            </a:r>
          </a:p>
          <a:p>
            <a:pPr lvl="1" rtl="0">
              <a:buAutoNum type="arabicPeriod" startAt="18"/>
            </a:pPr>
            <a:r>
              <a:rPr lang="en-US" b="1" i="0" u="none" strike="noStrike" baseline="0" smtClean="0">
                <a:solidFill>
                  <a:srgbClr val="000000"/>
                </a:solidFill>
                <a:latin typeface="Segoe"/>
                <a:ea typeface="ＭＳ ゴシック"/>
              </a:rPr>
              <a:t>CLOSE </a:t>
            </a:r>
            <a:r>
              <a:rPr lang="en-US" b="0" i="0" u="none" strike="noStrike" baseline="0" smtClean="0">
                <a:solidFill>
                  <a:srgbClr val="000000"/>
                </a:solidFill>
                <a:latin typeface="Segoe"/>
                <a:ea typeface="ＭＳ ゴシック"/>
              </a:rPr>
              <a:t>Print Preview and the report.</a:t>
            </a:r>
          </a:p>
          <a:p>
            <a:pPr lvl="0" rtl="0"/>
            <a:r>
              <a:rPr lang="en-US" b="1" i="0" u="none" strike="noStrike" baseline="0" smtClean="0">
                <a:solidFill>
                  <a:srgbClr val="000000"/>
                </a:solidFill>
                <a:latin typeface="Segoe"/>
                <a:ea typeface="ＭＳ ゴシック"/>
              </a:rPr>
              <a:t>PAUSE. LEAVE </a:t>
            </a:r>
            <a:r>
              <a:rPr lang="en-US" b="0" i="0" u="none" strike="noStrike" baseline="0" smtClean="0">
                <a:solidFill>
                  <a:srgbClr val="000000"/>
                </a:solidFill>
                <a:latin typeface="Segoe"/>
                <a:ea typeface="ＭＳ ゴシック"/>
              </a:rPr>
              <a:t>the database open to use in the next exercise.</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37</a:t>
            </a:fld>
            <a:endParaRPr lang="en-US"/>
          </a:p>
        </p:txBody>
      </p:sp>
    </p:spTree>
    <p:extLst>
      <p:ext uri="{BB962C8B-B14F-4D97-AF65-F5344CB8AC3E}">
        <p14:creationId xmlns:p14="http://schemas.microsoft.com/office/powerpoint/2010/main" val="10755894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Use the Label Wizard</a:t>
            </a:r>
          </a:p>
        </p:txBody>
      </p:sp>
      <p:sp>
        <p:nvSpPr>
          <p:cNvPr id="3" name="Text Placeholder 2"/>
          <p:cNvSpPr>
            <a:spLocks noGrp="1"/>
          </p:cNvSpPr>
          <p:nvPr>
            <p:ph type="body" idx="1"/>
          </p:nvPr>
        </p:nvSpPr>
        <p:spPr>
          <a:xfrm>
            <a:off x="457200" y="1524000"/>
            <a:ext cx="4267200" cy="4953000"/>
          </a:xfrm>
        </p:spPr>
        <p:txBody>
          <a:bodyPr/>
          <a:lstStyle/>
          <a:p>
            <a:pPr lvl="0" rtl="0"/>
            <a:r>
              <a:rPr lang="en-US" b="1" i="0" u="none" strike="noStrike" baseline="0" smtClean="0">
                <a:solidFill>
                  <a:srgbClr val="000000"/>
                </a:solidFill>
                <a:latin typeface="Segoe"/>
                <a:ea typeface="ＭＳ ゴシック"/>
              </a:rPr>
              <a:t>USE </a:t>
            </a:r>
            <a:r>
              <a:rPr lang="en-US" b="0" i="0" u="none" strike="noStrike" baseline="0" smtClean="0">
                <a:solidFill>
                  <a:srgbClr val="000000"/>
                </a:solidFill>
                <a:latin typeface="Segoe"/>
                <a:ea typeface="ＭＳ ゴシック"/>
              </a:rPr>
              <a:t>the database that is open from the previous exercise.</a:t>
            </a:r>
          </a:p>
          <a:p>
            <a:pPr lvl="1" rtl="0"/>
            <a:r>
              <a:rPr lang="en-US" b="0" i="0" u="none" strike="noStrike" baseline="0" smtClean="0">
                <a:solidFill>
                  <a:srgbClr val="000000"/>
                </a:solidFill>
                <a:latin typeface="Segoe"/>
                <a:ea typeface="ＭＳ ゴシック"/>
              </a:rPr>
              <a:t>Select the </a:t>
            </a:r>
            <a:r>
              <a:rPr lang="en-US" b="1" i="0" u="none" strike="noStrike" baseline="0" smtClean="0">
                <a:solidFill>
                  <a:srgbClr val="000000"/>
                </a:solidFill>
                <a:latin typeface="Segoe"/>
                <a:ea typeface="ＭＳ ゴシック"/>
              </a:rPr>
              <a:t>Clients </a:t>
            </a:r>
            <a:r>
              <a:rPr lang="en-US" b="0" i="0" u="none" strike="noStrike" baseline="0" smtClean="0">
                <a:solidFill>
                  <a:srgbClr val="000000"/>
                </a:solidFill>
                <a:latin typeface="Segoe"/>
                <a:ea typeface="ＭＳ ゴシック"/>
              </a:rPr>
              <a:t>table in the Navigation Pane.</a:t>
            </a:r>
          </a:p>
          <a:p>
            <a:pPr lvl="1" rtl="0"/>
            <a:r>
              <a:rPr lang="en-US" b="0" i="0" u="none" strike="noStrike" baseline="0" smtClean="0">
                <a:solidFill>
                  <a:srgbClr val="000000"/>
                </a:solidFill>
                <a:latin typeface="Segoe"/>
                <a:ea typeface="ＭＳ ゴシック"/>
              </a:rPr>
              <a:t>On the CREATE tab, in the Reports group, click the </a:t>
            </a:r>
            <a:r>
              <a:rPr lang="en-US" b="1" i="0" u="none" strike="noStrike" baseline="0" smtClean="0">
                <a:solidFill>
                  <a:srgbClr val="000000"/>
                </a:solidFill>
                <a:latin typeface="Segoe"/>
                <a:ea typeface="ＭＳ ゴシック"/>
              </a:rPr>
              <a:t>Labels </a:t>
            </a:r>
            <a:r>
              <a:rPr lang="en-US" b="0" i="0" u="none" strike="noStrike" baseline="0" smtClean="0">
                <a:solidFill>
                  <a:srgbClr val="000000"/>
                </a:solidFill>
                <a:latin typeface="Segoe"/>
                <a:ea typeface="ＭＳ ゴシック"/>
              </a:rPr>
              <a:t>button. The first Label Wizard dialog box appears, as shown at</a:t>
            </a:r>
            <a:r>
              <a:rPr lang="en-US" b="0" i="0" u="none" strike="noStrike" smtClean="0">
                <a:solidFill>
                  <a:srgbClr val="000000"/>
                </a:solidFill>
                <a:latin typeface="Segoe"/>
                <a:ea typeface="ＭＳ ゴシック"/>
              </a:rPr>
              <a:t> right</a:t>
            </a:r>
            <a:r>
              <a:rPr lang="en-US" b="0" i="0" u="none" strike="noStrike" baseline="0" smtClean="0">
                <a:solidFill>
                  <a:srgbClr val="000000"/>
                </a:solidFill>
                <a:latin typeface="Segoe"/>
                <a:ea typeface="ＭＳ ゴシック"/>
              </a:rPr>
              <a:t>.</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38</a:t>
            </a:fld>
            <a:endParaRPr lang="en-US"/>
          </a:p>
        </p:txBody>
      </p:sp>
      <p:pic>
        <p:nvPicPr>
          <p:cNvPr id="7" name="Picture 6" descr="1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1600200"/>
            <a:ext cx="3928061" cy="2495550"/>
          </a:xfrm>
          <a:prstGeom prst="rect">
            <a:avLst/>
          </a:prstGeom>
        </p:spPr>
      </p:pic>
    </p:spTree>
    <p:extLst>
      <p:ext uri="{BB962C8B-B14F-4D97-AF65-F5344CB8AC3E}">
        <p14:creationId xmlns:p14="http://schemas.microsoft.com/office/powerpoint/2010/main" val="1308164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Use the Label Wizard</a:t>
            </a:r>
          </a:p>
        </p:txBody>
      </p:sp>
      <p:sp>
        <p:nvSpPr>
          <p:cNvPr id="3" name="Text Placeholder 2"/>
          <p:cNvSpPr>
            <a:spLocks noGrp="1"/>
          </p:cNvSpPr>
          <p:nvPr>
            <p:ph type="body" idx="1"/>
          </p:nvPr>
        </p:nvSpPr>
        <p:spPr>
          <a:xfrm>
            <a:off x="457200" y="1524000"/>
            <a:ext cx="4419600" cy="4953000"/>
          </a:xfrm>
        </p:spPr>
        <p:txBody>
          <a:bodyPr/>
          <a:lstStyle/>
          <a:p>
            <a:pPr lvl="1" rtl="0">
              <a:buFont typeface="+mj-lt"/>
              <a:buAutoNum type="arabicPeriod" startAt="3"/>
            </a:pPr>
            <a:r>
              <a:rPr lang="en-US" b="0" i="0" u="none" strike="noStrike" baseline="0" smtClean="0">
                <a:solidFill>
                  <a:srgbClr val="000000"/>
                </a:solidFill>
                <a:latin typeface="Segoe"/>
                <a:ea typeface="ＭＳ ゴシック"/>
              </a:rPr>
              <a:t>Scroll down in the Product Number box and select </a:t>
            </a:r>
            <a:r>
              <a:rPr lang="en-US" b="1" i="0" u="none" strike="noStrike" baseline="0" smtClean="0">
                <a:solidFill>
                  <a:srgbClr val="000000"/>
                </a:solidFill>
                <a:latin typeface="Segoe"/>
                <a:ea typeface="ＭＳ ゴシック"/>
              </a:rPr>
              <a:t>Avery USA 5160 </a:t>
            </a:r>
            <a:r>
              <a:rPr lang="en-US" b="0" i="0" u="none" strike="noStrike" baseline="0" smtClean="0">
                <a:solidFill>
                  <a:srgbClr val="000000"/>
                </a:solidFill>
                <a:latin typeface="Segoe"/>
                <a:ea typeface="ＭＳ ゴシック"/>
              </a:rPr>
              <a:t>and click the </a:t>
            </a:r>
            <a:r>
              <a:rPr lang="en-US" b="1" i="0" u="none" strike="noStrike" baseline="0" smtClean="0">
                <a:solidFill>
                  <a:srgbClr val="000000"/>
                </a:solidFill>
                <a:latin typeface="Segoe"/>
                <a:ea typeface="ＭＳ ゴシック"/>
              </a:rPr>
              <a:t>Next &gt; </a:t>
            </a:r>
            <a:r>
              <a:rPr lang="en-US" b="0" i="0" u="none" strike="noStrike" baseline="0" smtClean="0">
                <a:solidFill>
                  <a:srgbClr val="000000"/>
                </a:solidFill>
                <a:latin typeface="Segoe"/>
                <a:ea typeface="ＭＳ ゴシック"/>
              </a:rPr>
              <a:t>button. The second Label Wizard dialog box appears, as shown at right.</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39</a:t>
            </a:fld>
            <a:endParaRPr lang="en-US"/>
          </a:p>
        </p:txBody>
      </p:sp>
      <p:pic>
        <p:nvPicPr>
          <p:cNvPr id="7" name="Picture 6" descr="11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1676400"/>
            <a:ext cx="3674533" cy="2327814"/>
          </a:xfrm>
          <a:prstGeom prst="rect">
            <a:avLst/>
          </a:prstGeom>
        </p:spPr>
      </p:pic>
    </p:spTree>
    <p:extLst>
      <p:ext uri="{BB962C8B-B14F-4D97-AF65-F5344CB8AC3E}">
        <p14:creationId xmlns:p14="http://schemas.microsoft.com/office/powerpoint/2010/main" val="1325397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Use the Report Wizard</a:t>
            </a:r>
          </a:p>
        </p:txBody>
      </p:sp>
      <p:sp>
        <p:nvSpPr>
          <p:cNvPr id="3" name="Text Placeholder 2"/>
          <p:cNvSpPr>
            <a:spLocks noGrp="1"/>
          </p:cNvSpPr>
          <p:nvPr>
            <p:ph type="body" idx="1"/>
          </p:nvPr>
        </p:nvSpPr>
        <p:spPr>
          <a:xfrm>
            <a:off x="457200" y="1524000"/>
            <a:ext cx="4114800" cy="4953000"/>
          </a:xfrm>
        </p:spPr>
        <p:txBody>
          <a:bodyPr/>
          <a:lstStyle/>
          <a:p>
            <a:pPr lvl="1" rtl="0">
              <a:buFont typeface="+mj-lt"/>
              <a:buAutoNum type="arabicPeriod" startAt="6"/>
            </a:pPr>
            <a:r>
              <a:rPr lang="en-US" b="0" i="0" u="none" strike="noStrike" baseline="0" smtClean="0">
                <a:latin typeface="Segoe"/>
                <a:ea typeface="ＭＳ ゴシック"/>
              </a:rPr>
              <a:t>Using the same method, move the </a:t>
            </a:r>
            <a:r>
              <a:rPr lang="en-US" b="1" i="0" u="none" strike="noStrike" baseline="0" smtClean="0">
                <a:latin typeface="Segoe"/>
                <a:ea typeface="ＭＳ ゴシック"/>
              </a:rPr>
              <a:t>Sales Person Last Name</a:t>
            </a:r>
            <a:r>
              <a:rPr lang="en-US" b="0" i="0" u="none" strike="noStrike" baseline="0" smtClean="0">
                <a:latin typeface="Segoe"/>
                <a:ea typeface="ＭＳ ゴシック"/>
              </a:rPr>
              <a:t>, </a:t>
            </a:r>
            <a:r>
              <a:rPr lang="en-US" b="1" i="0" u="none" strike="noStrike" baseline="0" smtClean="0">
                <a:latin typeface="Segoe"/>
                <a:ea typeface="ＭＳ ゴシック"/>
              </a:rPr>
              <a:t>Company Name</a:t>
            </a:r>
            <a:r>
              <a:rPr lang="en-US" b="0" i="0" u="none" strike="noStrike" baseline="0" smtClean="0">
                <a:latin typeface="Segoe"/>
                <a:ea typeface="ＭＳ ゴシック"/>
              </a:rPr>
              <a:t>, and </a:t>
            </a:r>
            <a:r>
              <a:rPr lang="en-US" b="1" i="0" u="none" strike="noStrike" baseline="0" smtClean="0">
                <a:latin typeface="Segoe"/>
                <a:ea typeface="ＭＳ ゴシック"/>
              </a:rPr>
              <a:t>Contract Amount </a:t>
            </a:r>
            <a:r>
              <a:rPr lang="en-US" b="0" i="0" u="none" strike="noStrike" baseline="0" smtClean="0">
                <a:latin typeface="Segoe"/>
                <a:ea typeface="ＭＳ ゴシック"/>
              </a:rPr>
              <a:t>fields from the Available Fields list to the Selected Fields list, as shown at right.</a:t>
            </a:r>
            <a:endParaRPr lang="en-US" b="0" i="0" u="none" strike="noStrike" baseline="0" smtClean="0">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a:t>
            </a:fld>
            <a:endParaRPr lang="en-US"/>
          </a:p>
        </p:txBody>
      </p:sp>
      <p:pic>
        <p:nvPicPr>
          <p:cNvPr id="7" name="Picture 6" descr="1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1600200"/>
            <a:ext cx="4064000" cy="3048000"/>
          </a:xfrm>
          <a:prstGeom prst="rect">
            <a:avLst/>
          </a:prstGeom>
        </p:spPr>
      </p:pic>
    </p:spTree>
    <p:extLst>
      <p:ext uri="{BB962C8B-B14F-4D97-AF65-F5344CB8AC3E}">
        <p14:creationId xmlns:p14="http://schemas.microsoft.com/office/powerpoint/2010/main" val="26559009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Use the Label Wizard</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Font name: down arrow </a:t>
            </a:r>
            <a:r>
              <a:rPr lang="en-US" b="0" i="0" u="none" strike="noStrike" baseline="0" smtClean="0">
                <a:solidFill>
                  <a:srgbClr val="000000"/>
                </a:solidFill>
                <a:latin typeface="Segoe"/>
                <a:ea typeface="ＭＳ ゴシック"/>
              </a:rPr>
              <a:t>and scroll down to select </a:t>
            </a:r>
            <a:r>
              <a:rPr lang="en-US" b="1" i="0" u="none" strike="noStrike" baseline="0" smtClean="0">
                <a:solidFill>
                  <a:srgbClr val="000000"/>
                </a:solidFill>
                <a:latin typeface="Segoe"/>
                <a:ea typeface="ＭＳ ゴシック"/>
              </a:rPr>
              <a:t>Times New Roman</a:t>
            </a:r>
            <a:r>
              <a:rPr lang="en-US" b="0" i="0" u="none" strike="noStrike" baseline="0" smtClean="0">
                <a:solidFill>
                  <a:srgbClr val="000000"/>
                </a:solidFill>
                <a:latin typeface="Segoe"/>
                <a:ea typeface="ＭＳ ゴシック"/>
              </a:rPr>
              <a:t>. Notice the preview sample displays the new font.</a:t>
            </a:r>
          </a:p>
          <a:p>
            <a:pPr lvl="1" rtl="0">
              <a:buAutoNum type="arabicPeriod" startAt="4"/>
            </a:pPr>
            <a:r>
              <a:rPr lang="en-US" b="0" i="0" u="none" strike="noStrike" baseline="0" smtClean="0">
                <a:solidFill>
                  <a:srgbClr val="000000"/>
                </a:solidFill>
                <a:latin typeface="Segoe"/>
                <a:ea typeface="ＭＳ ゴシック"/>
              </a:rPr>
              <a:t>Click the Font size: down arrow and select 9.</a:t>
            </a:r>
          </a:p>
          <a:p>
            <a:pPr lvl="1" rtl="0">
              <a:buAutoNum type="arabicPeriod" startAt="4"/>
            </a:pPr>
            <a:r>
              <a:rPr lang="en-US" b="0" i="0" u="none" strike="noStrike" baseline="0" smtClean="0">
                <a:solidFill>
                  <a:srgbClr val="000000"/>
                </a:solidFill>
                <a:latin typeface="Segoe"/>
                <a:ea typeface="ＭＳ ゴシック"/>
              </a:rPr>
              <a:t>Click the Font weight: down arrow and select Normal.</a:t>
            </a:r>
          </a:p>
          <a:p>
            <a:pPr lvl="1" rtl="0">
              <a:buAutoNum type="arabicPeriod" startAt="4"/>
            </a:pPr>
            <a:r>
              <a:rPr lang="en-US" b="0" i="0" u="none" strike="noStrike" baseline="0" smtClean="0">
                <a:solidFill>
                  <a:srgbClr val="000000"/>
                </a:solidFill>
                <a:latin typeface="Segoe"/>
                <a:ea typeface="ＭＳ ゴシック"/>
              </a:rPr>
              <a:t>In the </a:t>
            </a:r>
            <a:r>
              <a:rPr lang="en-US" b="0" i="1" u="none" strike="noStrike" baseline="0" smtClean="0">
                <a:solidFill>
                  <a:srgbClr val="000000"/>
                </a:solidFill>
                <a:latin typeface="Segoe"/>
                <a:ea typeface="ＭＳ ゴシック"/>
              </a:rPr>
              <a:t>Text color </a:t>
            </a:r>
            <a:r>
              <a:rPr lang="en-US" b="0" i="0" u="none" strike="noStrike" baseline="0" smtClean="0">
                <a:solidFill>
                  <a:srgbClr val="000000"/>
                </a:solidFill>
                <a:latin typeface="Segoe"/>
                <a:ea typeface="ＭＳ ゴシック"/>
              </a:rPr>
              <a:t>section, click the </a:t>
            </a:r>
            <a:r>
              <a:rPr lang="en-US" b="1" i="0" u="none" strike="noStrike" baseline="0" smtClean="0">
                <a:solidFill>
                  <a:srgbClr val="000000"/>
                </a:solidFill>
                <a:latin typeface="Segoe"/>
                <a:ea typeface="ＭＳ ゴシック"/>
              </a:rPr>
              <a:t>Ellipses </a:t>
            </a:r>
            <a:r>
              <a:rPr lang="en-US" b="0" i="0" u="none" strike="noStrike" baseline="0" smtClean="0">
                <a:solidFill>
                  <a:srgbClr val="000000"/>
                </a:solidFill>
                <a:latin typeface="Segoe"/>
                <a:ea typeface="ＭＳ ゴシック"/>
              </a:rPr>
              <a:t>button to display the Color dialog box. Notice the options available, then click </a:t>
            </a:r>
            <a:r>
              <a:rPr lang="en-US" b="1" i="0" u="none" strike="noStrike" baseline="0" smtClean="0">
                <a:solidFill>
                  <a:srgbClr val="000000"/>
                </a:solidFill>
                <a:latin typeface="Segoe"/>
                <a:ea typeface="ＭＳ ゴシック"/>
              </a:rPr>
              <a:t>Cancel </a:t>
            </a:r>
            <a:r>
              <a:rPr lang="en-US" b="0" i="0" u="none" strike="noStrike" baseline="0" smtClean="0">
                <a:solidFill>
                  <a:srgbClr val="000000"/>
                </a:solidFill>
                <a:latin typeface="Segoe"/>
                <a:ea typeface="ＭＳ ゴシック"/>
              </a:rPr>
              <a:t>to close it.</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40</a:t>
            </a:fld>
            <a:endParaRPr lang="en-US"/>
          </a:p>
        </p:txBody>
      </p:sp>
    </p:spTree>
    <p:extLst>
      <p:ext uri="{BB962C8B-B14F-4D97-AF65-F5344CB8AC3E}">
        <p14:creationId xmlns:p14="http://schemas.microsoft.com/office/powerpoint/2010/main" val="666734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Use the Label Wizard</a:t>
            </a:r>
          </a:p>
        </p:txBody>
      </p:sp>
      <p:sp>
        <p:nvSpPr>
          <p:cNvPr id="3" name="Text Placeholder 2"/>
          <p:cNvSpPr>
            <a:spLocks noGrp="1"/>
          </p:cNvSpPr>
          <p:nvPr>
            <p:ph type="body" idx="1"/>
          </p:nvPr>
        </p:nvSpPr>
        <p:spPr>
          <a:xfrm>
            <a:off x="457200" y="1524000"/>
            <a:ext cx="4343400" cy="4953000"/>
          </a:xfrm>
        </p:spPr>
        <p:txBody>
          <a:bodyPr/>
          <a:lstStyle/>
          <a:p>
            <a:pPr lvl="1" rtl="0">
              <a:buFont typeface="+mj-lt"/>
              <a:buAutoNum type="arabicPeriod" startAt="8"/>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Next &gt;</a:t>
            </a:r>
            <a:r>
              <a:rPr lang="en-US" b="0" i="0" u="none" strike="noStrike" baseline="0" smtClean="0">
                <a:solidFill>
                  <a:srgbClr val="000000"/>
                </a:solidFill>
                <a:latin typeface="Segoe"/>
                <a:ea typeface="ＭＳ ゴシック"/>
              </a:rPr>
              <a:t> button. The third Label Wizard dialog box appears, as shown at right.</a:t>
            </a:r>
          </a:p>
          <a:p>
            <a:pPr lvl="1" rtl="0">
              <a:buAutoNum type="arabicPeriod" startAt="8"/>
            </a:pPr>
            <a:r>
              <a:rPr lang="en-US" b="0" i="0" u="none" strike="noStrike" baseline="0" smtClean="0">
                <a:solidFill>
                  <a:srgbClr val="000000"/>
                </a:solidFill>
                <a:latin typeface="Segoe"/>
                <a:ea typeface="Univers-BlackExt"/>
              </a:rPr>
              <a:t>S</a:t>
            </a:r>
            <a:r>
              <a:rPr lang="en-US" b="0" i="0" u="none" strike="noStrike" baseline="0" smtClean="0">
                <a:solidFill>
                  <a:srgbClr val="000000"/>
                </a:solidFill>
                <a:latin typeface="Segoe"/>
                <a:ea typeface="ＭＳ ゴシック"/>
              </a:rPr>
              <a:t>elect the </a:t>
            </a:r>
            <a:r>
              <a:rPr lang="en-US" b="1" i="0" u="none" strike="noStrike" baseline="0" smtClean="0">
                <a:solidFill>
                  <a:srgbClr val="000000"/>
                </a:solidFill>
                <a:latin typeface="Segoe"/>
                <a:ea typeface="ＭＳ ゴシック"/>
              </a:rPr>
              <a:t>Company Name </a:t>
            </a:r>
            <a:r>
              <a:rPr lang="en-US" b="0" i="0" u="none" strike="noStrike" baseline="0" smtClean="0">
                <a:solidFill>
                  <a:srgbClr val="000000"/>
                </a:solidFill>
                <a:latin typeface="Segoe"/>
                <a:ea typeface="ＭＳ ゴシック"/>
              </a:rPr>
              <a:t>field in the Available Fields list and click the &gt; button to place it on the Prototype label.</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41</a:t>
            </a:fld>
            <a:endParaRPr lang="en-US"/>
          </a:p>
        </p:txBody>
      </p:sp>
      <p:pic>
        <p:nvPicPr>
          <p:cNvPr id="7" name="Picture 6" descr="11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600200"/>
            <a:ext cx="3831167" cy="2433992"/>
          </a:xfrm>
          <a:prstGeom prst="rect">
            <a:avLst/>
          </a:prstGeom>
        </p:spPr>
      </p:pic>
    </p:spTree>
    <p:extLst>
      <p:ext uri="{BB962C8B-B14F-4D97-AF65-F5344CB8AC3E}">
        <p14:creationId xmlns:p14="http://schemas.microsoft.com/office/powerpoint/2010/main" val="27180020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Use the Label Wizard</a:t>
            </a:r>
          </a:p>
        </p:txBody>
      </p:sp>
      <p:sp>
        <p:nvSpPr>
          <p:cNvPr id="3" name="Text Placeholder 2"/>
          <p:cNvSpPr>
            <a:spLocks noGrp="1"/>
          </p:cNvSpPr>
          <p:nvPr>
            <p:ph type="body" idx="1"/>
          </p:nvPr>
        </p:nvSpPr>
        <p:spPr/>
        <p:txBody>
          <a:bodyPr/>
          <a:lstStyle/>
          <a:p>
            <a:pPr lvl="1" rtl="0">
              <a:buFont typeface="+mj-lt"/>
              <a:buAutoNum type="arabicPeriod" startAt="10"/>
            </a:pPr>
            <a:r>
              <a:rPr lang="en-US" b="0" i="0" u="none" strike="noStrike" baseline="0" smtClean="0">
                <a:solidFill>
                  <a:srgbClr val="000000"/>
                </a:solidFill>
                <a:latin typeface="Segoe"/>
                <a:ea typeface="ＭＳ ゴシック"/>
              </a:rPr>
              <a:t>[Press </a:t>
            </a:r>
            <a:r>
              <a:rPr lang="en-US" b="1" i="0" u="none" strike="noStrike" baseline="0" smtClean="0">
                <a:solidFill>
                  <a:srgbClr val="000000"/>
                </a:solidFill>
                <a:latin typeface="Segoe"/>
                <a:ea typeface="ＭＳ ゴシック"/>
              </a:rPr>
              <a:t>Enter</a:t>
            </a:r>
            <a:r>
              <a:rPr lang="en-US" b="0" i="0" u="none" strike="noStrike" baseline="0" smtClean="0">
                <a:solidFill>
                  <a:srgbClr val="000000"/>
                </a:solidFill>
                <a:latin typeface="Segoe"/>
                <a:ea typeface="ＭＳ ゴシック"/>
              </a:rPr>
              <a:t>.]</a:t>
            </a:r>
          </a:p>
          <a:p>
            <a:pPr lvl="1" rtl="0">
              <a:buAutoNum type="arabicPeriod" startAt="10"/>
            </a:pPr>
            <a:r>
              <a:rPr lang="en-US" b="0" i="0" u="none" strike="noStrike" baseline="0" smtClean="0">
                <a:solidFill>
                  <a:srgbClr val="000000"/>
                </a:solidFill>
                <a:latin typeface="Segoe"/>
                <a:ea typeface="ＭＳ ゴシック"/>
              </a:rPr>
              <a:t>Key </a:t>
            </a:r>
            <a:r>
              <a:rPr lang="en-US" b="1" i="0" u="none" strike="noStrike" baseline="0" smtClean="0">
                <a:solidFill>
                  <a:srgbClr val="000000"/>
                </a:solidFill>
                <a:latin typeface="Segoe"/>
                <a:ea typeface="ＭＳ ゴシック"/>
              </a:rPr>
              <a:t>ATTN: </a:t>
            </a:r>
            <a:r>
              <a:rPr lang="en-US" b="0" i="0" u="none" strike="noStrike" baseline="0" smtClean="0">
                <a:solidFill>
                  <a:srgbClr val="000000"/>
                </a:solidFill>
                <a:latin typeface="Segoe"/>
                <a:ea typeface="ＭＳ ゴシック"/>
              </a:rPr>
              <a:t>and [press the </a:t>
            </a:r>
            <a:r>
              <a:rPr lang="en-US" b="1" i="0" u="none" strike="noStrike" baseline="0" smtClean="0">
                <a:solidFill>
                  <a:srgbClr val="000000"/>
                </a:solidFill>
                <a:latin typeface="Segoe"/>
                <a:ea typeface="ＭＳ ゴシック"/>
              </a:rPr>
              <a:t>Spacebar</a:t>
            </a:r>
            <a:r>
              <a:rPr lang="en-US" b="0" i="0" u="none" strike="noStrike" baseline="0" smtClean="0">
                <a:solidFill>
                  <a:srgbClr val="000000"/>
                </a:solidFill>
                <a:latin typeface="Segoe"/>
                <a:ea typeface="ＭＳ ゴシック"/>
              </a:rPr>
              <a:t>].</a:t>
            </a:r>
          </a:p>
          <a:p>
            <a:pPr lvl="1" rtl="0">
              <a:buAutoNum type="arabicPeriod" startAt="10"/>
            </a:pPr>
            <a:r>
              <a:rPr lang="en-US" b="0" i="0" u="none" strike="noStrike" baseline="0" smtClean="0">
                <a:solidFill>
                  <a:srgbClr val="000000"/>
                </a:solidFill>
                <a:latin typeface="Segoe"/>
                <a:ea typeface="ＭＳ ゴシック"/>
              </a:rPr>
              <a:t>Select the </a:t>
            </a:r>
            <a:r>
              <a:rPr lang="en-US" b="1" i="0" u="none" strike="noStrike" baseline="0" smtClean="0">
                <a:solidFill>
                  <a:srgbClr val="000000"/>
                </a:solidFill>
                <a:latin typeface="Segoe"/>
                <a:ea typeface="ＭＳ ゴシック"/>
              </a:rPr>
              <a:t>Contact First Name </a:t>
            </a:r>
            <a:r>
              <a:rPr lang="en-US" b="0" i="0" u="none" strike="noStrike" baseline="0" smtClean="0">
                <a:solidFill>
                  <a:srgbClr val="000000"/>
                </a:solidFill>
                <a:latin typeface="Segoe"/>
                <a:ea typeface="ＭＳ ゴシック"/>
              </a:rPr>
              <a:t>field and click the . button.</a:t>
            </a:r>
          </a:p>
          <a:p>
            <a:pPr lvl="1" rtl="0">
              <a:buAutoNum type="arabicPeriod" startAt="10"/>
            </a:pPr>
            <a:r>
              <a:rPr lang="en-US" b="0" i="0" u="none" strike="noStrike" baseline="0" smtClean="0">
                <a:solidFill>
                  <a:srgbClr val="000000"/>
                </a:solidFill>
                <a:latin typeface="Segoe"/>
                <a:ea typeface="ＭＳ ゴシック"/>
              </a:rPr>
              <a:t>[Press the </a:t>
            </a:r>
            <a:r>
              <a:rPr lang="en-US" b="1" i="0" u="none" strike="noStrike" baseline="0" smtClean="0">
                <a:solidFill>
                  <a:srgbClr val="000000"/>
                </a:solidFill>
                <a:latin typeface="Segoe"/>
                <a:ea typeface="ＭＳ ゴシック"/>
              </a:rPr>
              <a:t>Spacebar</a:t>
            </a:r>
            <a:r>
              <a:rPr lang="en-US" b="0" i="0" u="none" strike="noStrike" baseline="0" smtClean="0">
                <a:solidFill>
                  <a:srgbClr val="000000"/>
                </a:solidFill>
                <a:latin typeface="Segoe"/>
                <a:ea typeface="ＭＳ ゴシック"/>
              </a:rPr>
              <a:t>] to insert a blank space between fields.</a:t>
            </a:r>
          </a:p>
          <a:p>
            <a:pPr lvl="1" rtl="0">
              <a:buAutoNum type="arabicPeriod" startAt="10"/>
            </a:pPr>
            <a:r>
              <a:rPr lang="en-US" b="0" i="0" u="none" strike="noStrike" baseline="0" smtClean="0">
                <a:solidFill>
                  <a:srgbClr val="000000"/>
                </a:solidFill>
                <a:latin typeface="Segoe"/>
                <a:ea typeface="ＭＳ ゴシック"/>
              </a:rPr>
              <a:t>Select the </a:t>
            </a:r>
            <a:r>
              <a:rPr lang="en-US" b="1" i="0" u="none" strike="noStrike" baseline="0" smtClean="0">
                <a:solidFill>
                  <a:srgbClr val="000000"/>
                </a:solidFill>
                <a:latin typeface="Segoe"/>
                <a:ea typeface="ＭＳ ゴシック"/>
              </a:rPr>
              <a:t>Contact Last Name </a:t>
            </a:r>
            <a:r>
              <a:rPr lang="en-US" b="0" i="0" u="none" strike="noStrike" baseline="0" smtClean="0">
                <a:solidFill>
                  <a:srgbClr val="000000"/>
                </a:solidFill>
                <a:latin typeface="Segoe"/>
                <a:ea typeface="ＭＳ ゴシック"/>
              </a:rPr>
              <a:t>field and click the . button.</a:t>
            </a:r>
          </a:p>
          <a:p>
            <a:pPr lvl="1" rtl="0">
              <a:buAutoNum type="arabicPeriod" startAt="10"/>
            </a:pPr>
            <a:r>
              <a:rPr lang="en-US" b="0" i="0" u="none" strike="noStrike" baseline="0" smtClean="0">
                <a:solidFill>
                  <a:srgbClr val="000000"/>
                </a:solidFill>
                <a:latin typeface="Segoe"/>
                <a:ea typeface="ＭＳ ゴシック"/>
              </a:rPr>
              <a:t>[Press </a:t>
            </a:r>
            <a:r>
              <a:rPr lang="en-US" b="1" i="0" u="none" strike="noStrike" baseline="0" smtClean="0">
                <a:solidFill>
                  <a:srgbClr val="000000"/>
                </a:solidFill>
                <a:latin typeface="Segoe"/>
                <a:ea typeface="ＭＳ ゴシック"/>
              </a:rPr>
              <a:t>Enter</a:t>
            </a:r>
            <a:r>
              <a:rPr lang="en-US" b="0" i="0" u="none" strike="noStrike" baseline="0" smtClean="0">
                <a:solidFill>
                  <a:srgbClr val="000000"/>
                </a:solidFill>
                <a:latin typeface="Segoe"/>
                <a:ea typeface="ＭＳ ゴシック"/>
              </a:rPr>
              <a:t>.]</a:t>
            </a:r>
          </a:p>
          <a:p>
            <a:pPr lvl="1" rtl="0">
              <a:buAutoNum type="arabicPeriod" startAt="10"/>
            </a:pPr>
            <a:r>
              <a:rPr lang="en-US" b="0" i="0" u="none" strike="noStrike" baseline="0" smtClean="0">
                <a:solidFill>
                  <a:srgbClr val="000000"/>
                </a:solidFill>
                <a:latin typeface="Segoe"/>
                <a:ea typeface="ＭＳ ゴシック"/>
              </a:rPr>
              <a:t>Select the </a:t>
            </a:r>
            <a:r>
              <a:rPr lang="en-US" b="1" i="0" u="none" strike="noStrike" baseline="0" smtClean="0">
                <a:solidFill>
                  <a:srgbClr val="000000"/>
                </a:solidFill>
                <a:latin typeface="Segoe"/>
                <a:ea typeface="ＭＳ ゴシック"/>
              </a:rPr>
              <a:t>Address </a:t>
            </a:r>
            <a:r>
              <a:rPr lang="en-US" b="0" i="0" u="none" strike="noStrike" baseline="0" smtClean="0">
                <a:solidFill>
                  <a:srgbClr val="000000"/>
                </a:solidFill>
                <a:latin typeface="Segoe"/>
                <a:ea typeface="ＭＳ ゴシック"/>
              </a:rPr>
              <a:t>field and click the . button. [Press </a:t>
            </a:r>
            <a:r>
              <a:rPr lang="en-US" b="1" i="0" u="none" strike="noStrike" baseline="0" smtClean="0">
                <a:solidFill>
                  <a:srgbClr val="000000"/>
                </a:solidFill>
                <a:latin typeface="Segoe"/>
                <a:ea typeface="ＭＳ ゴシック"/>
              </a:rPr>
              <a:t>Enter</a:t>
            </a:r>
            <a:r>
              <a:rPr lang="en-US" b="0" i="0" u="none" strike="noStrike" baseline="0" smtClean="0">
                <a:solidFill>
                  <a:srgbClr val="000000"/>
                </a:solidFill>
                <a:latin typeface="Segoe"/>
                <a:ea typeface="ＭＳ ゴシック"/>
              </a:rPr>
              <a:t>.]</a:t>
            </a:r>
          </a:p>
          <a:p>
            <a:pPr lvl="1" rtl="0">
              <a:buAutoNum type="arabicPeriod" startAt="10"/>
            </a:pPr>
            <a:r>
              <a:rPr lang="en-US" b="0" i="0" u="none" strike="noStrike" baseline="0" smtClean="0">
                <a:solidFill>
                  <a:srgbClr val="000000"/>
                </a:solidFill>
                <a:latin typeface="Segoe"/>
                <a:ea typeface="ＭＳ ゴシック"/>
              </a:rPr>
              <a:t>Select the </a:t>
            </a:r>
            <a:r>
              <a:rPr lang="en-US" b="1" i="0" u="none" strike="noStrike" baseline="0" smtClean="0">
                <a:solidFill>
                  <a:srgbClr val="000000"/>
                </a:solidFill>
                <a:latin typeface="Segoe"/>
                <a:ea typeface="ＭＳ ゴシック"/>
              </a:rPr>
              <a:t>City </a:t>
            </a:r>
            <a:r>
              <a:rPr lang="en-US" b="0" i="0" u="none" strike="noStrike" baseline="0" smtClean="0">
                <a:solidFill>
                  <a:srgbClr val="000000"/>
                </a:solidFill>
                <a:latin typeface="Segoe"/>
                <a:ea typeface="ＭＳ ゴシック"/>
              </a:rPr>
              <a:t>field and click the . button. Key a </a:t>
            </a:r>
            <a:r>
              <a:rPr lang="en-US" b="1" i="0" u="none" strike="noStrike" baseline="0" smtClean="0">
                <a:solidFill>
                  <a:srgbClr val="000000"/>
                </a:solidFill>
                <a:latin typeface="Segoe"/>
                <a:ea typeface="ＭＳ ゴシック"/>
              </a:rPr>
              <a:t>comma </a:t>
            </a:r>
            <a:r>
              <a:rPr lang="en-US" b="0" i="0" u="none" strike="noStrike" baseline="0" smtClean="0">
                <a:solidFill>
                  <a:srgbClr val="000000"/>
                </a:solidFill>
                <a:latin typeface="Segoe"/>
                <a:ea typeface="ＭＳ ゴシック"/>
              </a:rPr>
              <a:t>and [press the </a:t>
            </a:r>
            <a:r>
              <a:rPr lang="en-US" b="1" i="0" u="none" strike="noStrike" baseline="0" smtClean="0">
                <a:solidFill>
                  <a:srgbClr val="000000"/>
                </a:solidFill>
                <a:latin typeface="Segoe"/>
                <a:ea typeface="ＭＳ ゴシック"/>
              </a:rPr>
              <a:t>Spacebar</a:t>
            </a:r>
            <a:r>
              <a:rPr lang="en-US" b="0" i="0" u="none" strike="noStrike" baseline="0" smtClean="0">
                <a:solidFill>
                  <a:srgbClr val="000000"/>
                </a:solidFill>
                <a:latin typeface="Segoe"/>
                <a:ea typeface="ＭＳ ゴシック"/>
              </a:rPr>
              <a:t>].</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42</a:t>
            </a:fld>
            <a:endParaRPr lang="en-US"/>
          </a:p>
        </p:txBody>
      </p:sp>
    </p:spTree>
    <p:extLst>
      <p:ext uri="{BB962C8B-B14F-4D97-AF65-F5344CB8AC3E}">
        <p14:creationId xmlns:p14="http://schemas.microsoft.com/office/powerpoint/2010/main" val="4974264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Use the Label Wizard</a:t>
            </a:r>
          </a:p>
        </p:txBody>
      </p:sp>
      <p:sp>
        <p:nvSpPr>
          <p:cNvPr id="3" name="Text Placeholder 2"/>
          <p:cNvSpPr>
            <a:spLocks noGrp="1"/>
          </p:cNvSpPr>
          <p:nvPr>
            <p:ph type="body" idx="1"/>
          </p:nvPr>
        </p:nvSpPr>
        <p:spPr>
          <a:xfrm>
            <a:off x="457200" y="1524000"/>
            <a:ext cx="4343400" cy="4953000"/>
          </a:xfrm>
        </p:spPr>
        <p:txBody>
          <a:bodyPr/>
          <a:lstStyle/>
          <a:p>
            <a:pPr lvl="1" rtl="0">
              <a:buFont typeface="+mj-lt"/>
              <a:buAutoNum type="arabicPeriod" startAt="18"/>
            </a:pPr>
            <a:r>
              <a:rPr lang="en-US" b="0" i="0" u="none" strike="noStrike" baseline="0" smtClean="0">
                <a:solidFill>
                  <a:srgbClr val="000000"/>
                </a:solidFill>
                <a:latin typeface="Segoe"/>
                <a:ea typeface="ＭＳ ゴシック"/>
              </a:rPr>
              <a:t>Select the </a:t>
            </a:r>
            <a:r>
              <a:rPr lang="en-US" b="1" i="0" u="none" strike="noStrike" baseline="0" smtClean="0">
                <a:solidFill>
                  <a:srgbClr val="000000"/>
                </a:solidFill>
                <a:latin typeface="Segoe"/>
                <a:ea typeface="ＭＳ ゴシック"/>
              </a:rPr>
              <a:t>State </a:t>
            </a:r>
            <a:r>
              <a:rPr lang="en-US" b="0" i="0" u="none" strike="noStrike" baseline="0" smtClean="0">
                <a:solidFill>
                  <a:srgbClr val="000000"/>
                </a:solidFill>
                <a:latin typeface="Segoe"/>
                <a:ea typeface="ＭＳ ゴシック"/>
              </a:rPr>
              <a:t>field and click the . button. [Press the </a:t>
            </a:r>
            <a:r>
              <a:rPr lang="en-US" b="1" i="0" u="none" strike="noStrike" baseline="0" smtClean="0">
                <a:solidFill>
                  <a:srgbClr val="000000"/>
                </a:solidFill>
                <a:latin typeface="Segoe"/>
                <a:ea typeface="ＭＳ ゴシック"/>
              </a:rPr>
              <a:t>Spacebar</a:t>
            </a:r>
            <a:r>
              <a:rPr lang="en-US" b="0" i="0" u="none" strike="noStrike" baseline="0" smtClean="0">
                <a:solidFill>
                  <a:srgbClr val="000000"/>
                </a:solidFill>
                <a:latin typeface="Segoe"/>
                <a:ea typeface="ＭＳ ゴシック"/>
              </a:rPr>
              <a:t>.]</a:t>
            </a:r>
          </a:p>
          <a:p>
            <a:pPr lvl="1" rtl="0">
              <a:buAutoNum type="arabicPeriod" startAt="18"/>
            </a:pPr>
            <a:r>
              <a:rPr lang="en-US" b="0" i="0" u="none" strike="noStrike" baseline="0" smtClean="0">
                <a:solidFill>
                  <a:srgbClr val="000000"/>
                </a:solidFill>
                <a:latin typeface="Segoe"/>
                <a:ea typeface="ＭＳ ゴシック"/>
              </a:rPr>
              <a:t>Select the </a:t>
            </a:r>
            <a:r>
              <a:rPr lang="en-US" b="1" i="0" u="none" strike="noStrike" baseline="0" smtClean="0">
                <a:solidFill>
                  <a:srgbClr val="000000"/>
                </a:solidFill>
                <a:latin typeface="Segoe"/>
                <a:ea typeface="ＭＳ ゴシック"/>
              </a:rPr>
              <a:t>Zip </a:t>
            </a:r>
            <a:r>
              <a:rPr lang="en-US" b="0" i="0" u="none" strike="noStrike" baseline="0" smtClean="0">
                <a:solidFill>
                  <a:srgbClr val="000000"/>
                </a:solidFill>
                <a:latin typeface="Segoe"/>
                <a:ea typeface="ＭＳ ゴシック"/>
              </a:rPr>
              <a:t>field and click the . button. Your screen should look similar to the figure at right.</a:t>
            </a:r>
            <a:endParaRPr lang="en-US" b="0" i="0" u="none" strike="noStrike" baseline="0" smtClean="0">
              <a:solidFill>
                <a:srgbClr val="000000"/>
              </a:solidFill>
              <a:latin typeface="Times New Roman"/>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43</a:t>
            </a:fld>
            <a:endParaRPr lang="en-US"/>
          </a:p>
        </p:txBody>
      </p:sp>
      <p:pic>
        <p:nvPicPr>
          <p:cNvPr id="7" name="Picture 6" descr="11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600200"/>
            <a:ext cx="3598333" cy="2283901"/>
          </a:xfrm>
          <a:prstGeom prst="rect">
            <a:avLst/>
          </a:prstGeom>
        </p:spPr>
      </p:pic>
    </p:spTree>
    <p:extLst>
      <p:ext uri="{BB962C8B-B14F-4D97-AF65-F5344CB8AC3E}">
        <p14:creationId xmlns:p14="http://schemas.microsoft.com/office/powerpoint/2010/main" val="31941809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Use the Label Wizard</a:t>
            </a:r>
          </a:p>
        </p:txBody>
      </p:sp>
      <p:sp>
        <p:nvSpPr>
          <p:cNvPr id="3" name="Text Placeholder 2"/>
          <p:cNvSpPr>
            <a:spLocks noGrp="1"/>
          </p:cNvSpPr>
          <p:nvPr>
            <p:ph type="body" idx="1"/>
          </p:nvPr>
        </p:nvSpPr>
        <p:spPr>
          <a:xfrm>
            <a:off x="457200" y="1524000"/>
            <a:ext cx="4114800" cy="4953000"/>
          </a:xfrm>
        </p:spPr>
        <p:txBody>
          <a:bodyPr/>
          <a:lstStyle/>
          <a:p>
            <a:pPr lvl="1" rtl="0">
              <a:buFont typeface="+mj-lt"/>
              <a:buAutoNum type="arabicPeriod" startAt="20"/>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Next &gt;</a:t>
            </a:r>
            <a:r>
              <a:rPr lang="en-US" b="0" i="0" u="none" strike="noStrike" baseline="0" smtClean="0">
                <a:solidFill>
                  <a:srgbClr val="000000"/>
                </a:solidFill>
                <a:latin typeface="Segoe"/>
                <a:ea typeface="ＭＳ ゴシック"/>
              </a:rPr>
              <a:t>. The fourth Label Wizard dialog box appears, as shown at right.</a:t>
            </a:r>
          </a:p>
          <a:p>
            <a:pPr lvl="1" rtl="0">
              <a:buAutoNum type="arabicPeriod" startAt="20"/>
            </a:pPr>
            <a:r>
              <a:rPr lang="en-US" b="0" i="0" u="none" strike="noStrike" baseline="0" smtClean="0">
                <a:solidFill>
                  <a:srgbClr val="000000"/>
                </a:solidFill>
                <a:latin typeface="Segoe"/>
                <a:ea typeface="ＭＳ ゴシック"/>
              </a:rPr>
              <a:t>Select the </a:t>
            </a:r>
            <a:r>
              <a:rPr lang="en-US" b="1" i="0" u="none" strike="noStrike" baseline="0" smtClean="0">
                <a:solidFill>
                  <a:srgbClr val="000000"/>
                </a:solidFill>
                <a:latin typeface="Segoe"/>
                <a:ea typeface="ＭＳ ゴシック"/>
              </a:rPr>
              <a:t>Zip </a:t>
            </a:r>
            <a:r>
              <a:rPr lang="en-US" b="0" i="0" u="none" strike="noStrike" baseline="0" smtClean="0">
                <a:solidFill>
                  <a:srgbClr val="000000"/>
                </a:solidFill>
                <a:latin typeface="Segoe"/>
                <a:ea typeface="ＭＳ ゴシック"/>
              </a:rPr>
              <a:t>field and click the &gt; button.</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44</a:t>
            </a:fld>
            <a:endParaRPr lang="en-US"/>
          </a:p>
        </p:txBody>
      </p:sp>
      <p:pic>
        <p:nvPicPr>
          <p:cNvPr id="7" name="Picture 6" descr="11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1600200"/>
            <a:ext cx="4097867" cy="2592390"/>
          </a:xfrm>
          <a:prstGeom prst="rect">
            <a:avLst/>
          </a:prstGeom>
        </p:spPr>
      </p:pic>
    </p:spTree>
    <p:extLst>
      <p:ext uri="{BB962C8B-B14F-4D97-AF65-F5344CB8AC3E}">
        <p14:creationId xmlns:p14="http://schemas.microsoft.com/office/powerpoint/2010/main" val="42251829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Use the Label Wizard</a:t>
            </a:r>
          </a:p>
        </p:txBody>
      </p:sp>
      <p:sp>
        <p:nvSpPr>
          <p:cNvPr id="3" name="Text Placeholder 2"/>
          <p:cNvSpPr>
            <a:spLocks noGrp="1"/>
          </p:cNvSpPr>
          <p:nvPr>
            <p:ph type="body" idx="1"/>
          </p:nvPr>
        </p:nvSpPr>
        <p:spPr/>
        <p:txBody>
          <a:bodyPr/>
          <a:lstStyle/>
          <a:p>
            <a:pPr lvl="1" rtl="0">
              <a:buFont typeface="+mj-lt"/>
              <a:buAutoNum type="arabicPeriod" startAt="22"/>
            </a:pPr>
            <a:r>
              <a:rPr lang="en-US" b="0" i="0" u="none" strike="noStrike" baseline="0" smtClean="0">
                <a:latin typeface="Segoe"/>
                <a:ea typeface="ＭＳ ゴシック"/>
              </a:rPr>
              <a:t>Click </a:t>
            </a:r>
            <a:r>
              <a:rPr lang="en-US" b="1" i="0" u="none" strike="noStrike" baseline="0" smtClean="0">
                <a:latin typeface="Segoe"/>
                <a:ea typeface="ＭＳ ゴシック"/>
              </a:rPr>
              <a:t>Next &gt;</a:t>
            </a:r>
            <a:r>
              <a:rPr lang="en-US" b="0" i="0" u="none" strike="noStrike" baseline="0" smtClean="0">
                <a:latin typeface="Segoe"/>
                <a:ea typeface="ＭＳ ゴシック"/>
              </a:rPr>
              <a:t>. The fifth Label Wizard dialog box appears, as shown below.</a:t>
            </a:r>
            <a:endParaRPr lang="en-US" b="0" i="0" u="none" strike="noStrike" baseline="0" smtClean="0">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45</a:t>
            </a:fld>
            <a:endParaRPr lang="en-US"/>
          </a:p>
        </p:txBody>
      </p:sp>
      <p:pic>
        <p:nvPicPr>
          <p:cNvPr id="7" name="Picture 6" descr="11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286000"/>
            <a:ext cx="5696577" cy="3613150"/>
          </a:xfrm>
          <a:prstGeom prst="rect">
            <a:avLst/>
          </a:prstGeom>
        </p:spPr>
      </p:pic>
    </p:spTree>
    <p:extLst>
      <p:ext uri="{BB962C8B-B14F-4D97-AF65-F5344CB8AC3E}">
        <p14:creationId xmlns:p14="http://schemas.microsoft.com/office/powerpoint/2010/main" val="33459499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Use the Label Wizard</a:t>
            </a:r>
          </a:p>
        </p:txBody>
      </p:sp>
      <p:sp>
        <p:nvSpPr>
          <p:cNvPr id="3" name="Text Placeholder 2"/>
          <p:cNvSpPr>
            <a:spLocks noGrp="1"/>
          </p:cNvSpPr>
          <p:nvPr>
            <p:ph type="body" idx="1"/>
          </p:nvPr>
        </p:nvSpPr>
        <p:spPr/>
        <p:txBody>
          <a:bodyPr/>
          <a:lstStyle/>
          <a:p>
            <a:pPr lvl="1" rtl="0">
              <a:buFont typeface="+mj-lt"/>
              <a:buAutoNum type="arabicPeriod" startAt="23"/>
            </a:pPr>
            <a:r>
              <a:rPr lang="en-US" sz="2100" b="0" i="0" u="none" strike="noStrike" baseline="0" smtClean="0">
                <a:solidFill>
                  <a:srgbClr val="000000"/>
                </a:solidFill>
                <a:latin typeface="Segoe"/>
                <a:ea typeface="ＭＳ ゴシック"/>
              </a:rPr>
              <a:t>Click the </a:t>
            </a:r>
            <a:r>
              <a:rPr lang="en-US" sz="2100" b="1" i="0" u="none" strike="noStrike" baseline="0" smtClean="0">
                <a:solidFill>
                  <a:srgbClr val="000000"/>
                </a:solidFill>
                <a:latin typeface="Segoe"/>
                <a:ea typeface="ＭＳ ゴシック"/>
              </a:rPr>
              <a:t>Modify the label design </a:t>
            </a:r>
            <a:r>
              <a:rPr lang="en-US" sz="2100" b="0" i="0" u="none" strike="noStrike" baseline="0" smtClean="0">
                <a:solidFill>
                  <a:srgbClr val="000000"/>
                </a:solidFill>
                <a:latin typeface="Segoe"/>
                <a:ea typeface="ＭＳ ゴシック"/>
              </a:rPr>
              <a:t>option button and click </a:t>
            </a:r>
            <a:r>
              <a:rPr lang="en-US" sz="2100" b="1" i="0" u="none" strike="noStrike" baseline="0" smtClean="0">
                <a:solidFill>
                  <a:srgbClr val="000000"/>
                </a:solidFill>
                <a:latin typeface="Segoe"/>
                <a:ea typeface="ＭＳ ゴシック"/>
              </a:rPr>
              <a:t>Finish</a:t>
            </a:r>
            <a:r>
              <a:rPr lang="en-US" sz="2100" b="0" i="0" u="none" strike="noStrike" baseline="0" smtClean="0">
                <a:solidFill>
                  <a:srgbClr val="000000"/>
                </a:solidFill>
                <a:latin typeface="Segoe"/>
                <a:ea typeface="ＭＳ ゴシック"/>
              </a:rPr>
              <a:t>. Your screen should look similar to the figure below.</a:t>
            </a:r>
            <a:endParaRPr lang="en-US" sz="2100"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46</a:t>
            </a:fld>
            <a:endParaRPr lang="en-US"/>
          </a:p>
        </p:txBody>
      </p:sp>
      <p:pic>
        <p:nvPicPr>
          <p:cNvPr id="7" name="Picture 6" descr="11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2362200"/>
            <a:ext cx="6476091" cy="3530600"/>
          </a:xfrm>
          <a:prstGeom prst="rect">
            <a:avLst/>
          </a:prstGeom>
        </p:spPr>
      </p:pic>
    </p:spTree>
    <p:extLst>
      <p:ext uri="{BB962C8B-B14F-4D97-AF65-F5344CB8AC3E}">
        <p14:creationId xmlns:p14="http://schemas.microsoft.com/office/powerpoint/2010/main" val="1816877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Use the Label Wizard</a:t>
            </a:r>
          </a:p>
        </p:txBody>
      </p:sp>
      <p:sp>
        <p:nvSpPr>
          <p:cNvPr id="3" name="Text Placeholder 2"/>
          <p:cNvSpPr>
            <a:spLocks noGrp="1"/>
          </p:cNvSpPr>
          <p:nvPr>
            <p:ph type="body" idx="1"/>
          </p:nvPr>
        </p:nvSpPr>
        <p:spPr/>
        <p:txBody>
          <a:bodyPr/>
          <a:lstStyle/>
          <a:p>
            <a:pPr lvl="1" rtl="0">
              <a:buFont typeface="+mj-lt"/>
              <a:buAutoNum type="arabicPeriod" startAt="24"/>
            </a:pPr>
            <a:r>
              <a:rPr lang="en-US" sz="2100" b="0" i="0" u="none" strike="noStrike" baseline="0" smtClean="0">
                <a:solidFill>
                  <a:srgbClr val="000000"/>
                </a:solidFill>
                <a:latin typeface="Segoe"/>
                <a:ea typeface="ＭＳ ゴシック"/>
              </a:rPr>
              <a:t>On the HOME tab, in the Views group, click the lower half of the </a:t>
            </a:r>
            <a:r>
              <a:rPr lang="en-US" sz="2100" b="1" i="0" u="none" strike="noStrike" baseline="0" smtClean="0">
                <a:solidFill>
                  <a:srgbClr val="000000"/>
                </a:solidFill>
                <a:latin typeface="Segoe"/>
                <a:ea typeface="ＭＳ ゴシック"/>
              </a:rPr>
              <a:t>View </a:t>
            </a:r>
            <a:r>
              <a:rPr lang="en-US" sz="2100" b="0" i="0" u="none" strike="noStrike" baseline="0" smtClean="0">
                <a:solidFill>
                  <a:srgbClr val="000000"/>
                </a:solidFill>
                <a:latin typeface="Segoe"/>
                <a:ea typeface="ＭＳ ゴシック"/>
              </a:rPr>
              <a:t>button and select</a:t>
            </a:r>
            <a:r>
              <a:rPr lang="en-US" sz="2100" b="0" i="0" u="none" strike="noStrike" baseline="0" smtClean="0">
                <a:solidFill>
                  <a:srgbClr val="000000"/>
                </a:solidFill>
                <a:latin typeface="Segoe"/>
                <a:ea typeface="Univers-Light"/>
              </a:rPr>
              <a:t> </a:t>
            </a:r>
            <a:r>
              <a:rPr lang="en-US" sz="2100" b="1" i="0" u="none" strike="noStrike" baseline="0" smtClean="0">
                <a:solidFill>
                  <a:srgbClr val="000000"/>
                </a:solidFill>
                <a:latin typeface="Segoe"/>
                <a:ea typeface="ＭＳ ゴシック"/>
              </a:rPr>
              <a:t>Print Preview </a:t>
            </a:r>
            <a:r>
              <a:rPr lang="en-US" sz="2100" b="0" i="0" u="none" strike="noStrike" baseline="0" smtClean="0">
                <a:solidFill>
                  <a:srgbClr val="000000"/>
                </a:solidFill>
                <a:latin typeface="Segoe"/>
                <a:ea typeface="ＭＳ ゴシック"/>
              </a:rPr>
              <a:t>from the menu. Your screen should look similar to the figure below.</a:t>
            </a:r>
            <a:endParaRPr lang="en-US" sz="2100"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47</a:t>
            </a:fld>
            <a:endParaRPr lang="en-US"/>
          </a:p>
        </p:txBody>
      </p:sp>
      <p:pic>
        <p:nvPicPr>
          <p:cNvPr id="7" name="Picture 6" descr="11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2683933"/>
            <a:ext cx="6211732" cy="3399837"/>
          </a:xfrm>
          <a:prstGeom prst="rect">
            <a:avLst/>
          </a:prstGeom>
        </p:spPr>
      </p:pic>
    </p:spTree>
    <p:extLst>
      <p:ext uri="{BB962C8B-B14F-4D97-AF65-F5344CB8AC3E}">
        <p14:creationId xmlns:p14="http://schemas.microsoft.com/office/powerpoint/2010/main" val="3125110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Use the Label Wizard</a:t>
            </a:r>
          </a:p>
        </p:txBody>
      </p:sp>
      <p:sp>
        <p:nvSpPr>
          <p:cNvPr id="3" name="Text Placeholder 2"/>
          <p:cNvSpPr>
            <a:spLocks noGrp="1"/>
          </p:cNvSpPr>
          <p:nvPr>
            <p:ph type="body" idx="1"/>
          </p:nvPr>
        </p:nvSpPr>
        <p:spPr/>
        <p:txBody>
          <a:bodyPr/>
          <a:lstStyle/>
          <a:p>
            <a:pPr lvl="1" rtl="0">
              <a:buFont typeface="+mj-lt"/>
              <a:buAutoNum type="arabicPeriod" startAt="25"/>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Print </a:t>
            </a:r>
            <a:r>
              <a:rPr lang="en-US" b="0" i="0" u="none" strike="noStrike" baseline="0" smtClean="0">
                <a:solidFill>
                  <a:srgbClr val="000000"/>
                </a:solidFill>
                <a:latin typeface="Segoe"/>
                <a:ea typeface="ＭＳ ゴシック"/>
              </a:rPr>
              <a:t>button. The Print dialog box appears. Click </a:t>
            </a:r>
            <a:r>
              <a:rPr lang="en-US" b="1" i="0" u="none" strike="noStrike" baseline="0" smtClean="0">
                <a:solidFill>
                  <a:srgbClr val="000000"/>
                </a:solidFill>
                <a:latin typeface="Segoe"/>
                <a:ea typeface="ＭＳ ゴシック"/>
              </a:rPr>
              <a:t>OK </a:t>
            </a:r>
            <a:r>
              <a:rPr lang="en-US" b="0" i="0" u="none" strike="noStrike" baseline="0" smtClean="0">
                <a:solidFill>
                  <a:srgbClr val="000000"/>
                </a:solidFill>
                <a:latin typeface="Segoe"/>
                <a:ea typeface="ＭＳ ゴシック"/>
              </a:rPr>
              <a:t>to print or click </a:t>
            </a:r>
            <a:r>
              <a:rPr lang="en-US" b="1" i="0" u="none" strike="noStrike" baseline="0" smtClean="0">
                <a:solidFill>
                  <a:srgbClr val="000000"/>
                </a:solidFill>
                <a:latin typeface="Segoe"/>
                <a:ea typeface="ＭＳ ゴシック"/>
              </a:rPr>
              <a:t>Cancel </a:t>
            </a:r>
            <a:r>
              <a:rPr lang="en-US" b="0" i="0" u="none" strike="noStrike" baseline="0" smtClean="0">
                <a:solidFill>
                  <a:srgbClr val="000000"/>
                </a:solidFill>
                <a:latin typeface="Segoe"/>
                <a:ea typeface="ＭＳ ゴシック"/>
              </a:rPr>
              <a:t>to close the dialog box.</a:t>
            </a:r>
          </a:p>
          <a:p>
            <a:pPr lvl="1" rtl="0">
              <a:buAutoNum type="arabicPeriod" startAt="25"/>
            </a:pPr>
            <a:r>
              <a:rPr lang="en-US" b="1" i="0" u="none" strike="noStrike" baseline="0" smtClean="0">
                <a:solidFill>
                  <a:srgbClr val="000000"/>
                </a:solidFill>
                <a:latin typeface="Segoe"/>
                <a:ea typeface="ＭＳ ゴシック"/>
              </a:rPr>
              <a:t>CLOSE </a:t>
            </a:r>
            <a:r>
              <a:rPr lang="en-US" b="0" i="0" u="none" strike="noStrike" baseline="0" smtClean="0">
                <a:solidFill>
                  <a:srgbClr val="000000"/>
                </a:solidFill>
                <a:latin typeface="Segoe"/>
                <a:ea typeface="ＭＳ ゴシック"/>
              </a:rPr>
              <a:t>Print Preview and the report.</a:t>
            </a:r>
          </a:p>
          <a:p>
            <a:pPr lvl="0" rtl="0"/>
            <a:r>
              <a:rPr lang="en-US" b="1" i="0" u="none" strike="noStrike" baseline="0" smtClean="0">
                <a:solidFill>
                  <a:srgbClr val="000000"/>
                </a:solidFill>
                <a:latin typeface="Segoe"/>
                <a:ea typeface="ＭＳ ゴシック"/>
              </a:rPr>
              <a:t>CLOSE </a:t>
            </a:r>
            <a:r>
              <a:rPr lang="en-US" b="0" i="0" u="none" strike="noStrike" baseline="0" smtClean="0">
                <a:solidFill>
                  <a:srgbClr val="000000"/>
                </a:solidFill>
                <a:latin typeface="Segoe"/>
                <a:ea typeface="ＭＳ ゴシック"/>
              </a:rPr>
              <a:t>the database.</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48</a:t>
            </a:fld>
            <a:endParaRPr lang="en-US"/>
          </a:p>
        </p:txBody>
      </p:sp>
    </p:spTree>
    <p:extLst>
      <p:ext uri="{BB962C8B-B14F-4D97-AF65-F5344CB8AC3E}">
        <p14:creationId xmlns:p14="http://schemas.microsoft.com/office/powerpoint/2010/main" val="14067317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solidFill>
                  <a:srgbClr val="BA141A"/>
                </a:solidFill>
                <a:latin typeface="Segoe"/>
                <a:ea typeface="ＭＳ ゴシック"/>
              </a:rPr>
              <a:t>Skill Summary</a:t>
            </a:r>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Access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49</a:t>
            </a:fld>
            <a:endParaRPr lang="en-US" dirty="0"/>
          </a:p>
        </p:txBody>
      </p:sp>
      <p:pic>
        <p:nvPicPr>
          <p:cNvPr id="8" name="Picture 7" descr="11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600201"/>
            <a:ext cx="7975600" cy="2773746"/>
          </a:xfrm>
          <a:prstGeom prst="rect">
            <a:avLst/>
          </a:prstGeom>
        </p:spPr>
      </p:pic>
    </p:spTree>
    <p:extLst>
      <p:ext uri="{BB962C8B-B14F-4D97-AF65-F5344CB8AC3E}">
        <p14:creationId xmlns:p14="http://schemas.microsoft.com/office/powerpoint/2010/main" val="1272700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Use the Report Wizard</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Next &gt; </a:t>
            </a:r>
            <a:r>
              <a:rPr lang="en-US" b="0" i="0" u="none" strike="noStrike" baseline="0" smtClean="0">
                <a:solidFill>
                  <a:srgbClr val="000000"/>
                </a:solidFill>
                <a:latin typeface="Segoe"/>
                <a:ea typeface="ＭＳ ゴシック"/>
              </a:rPr>
              <a:t>button. The second Report Wizard dialog box appears.</a:t>
            </a:r>
          </a:p>
          <a:p>
            <a:pPr lvl="1" rtl="0">
              <a:buAutoNum type="arabicPeriod" startAt="7"/>
            </a:pPr>
            <a:r>
              <a:rPr lang="en-US" b="0" i="0" u="none" strike="noStrike" baseline="0" smtClean="0">
                <a:solidFill>
                  <a:srgbClr val="000000"/>
                </a:solidFill>
                <a:latin typeface="Segoe"/>
                <a:ea typeface="ＭＳ ゴシック"/>
              </a:rPr>
              <a:t>Select the </a:t>
            </a:r>
            <a:r>
              <a:rPr lang="en-US" b="1" i="0" u="none" strike="noStrike" baseline="0" smtClean="0">
                <a:solidFill>
                  <a:srgbClr val="000000"/>
                </a:solidFill>
                <a:latin typeface="Segoe"/>
                <a:ea typeface="ＭＳ ゴシック"/>
              </a:rPr>
              <a:t>Region (Borough) </a:t>
            </a:r>
            <a:r>
              <a:rPr lang="en-US" b="0" i="0" u="none" strike="noStrike" baseline="0" smtClean="0">
                <a:solidFill>
                  <a:srgbClr val="000000"/>
                </a:solidFill>
                <a:latin typeface="Segoe"/>
                <a:ea typeface="ＭＳ ゴシック"/>
              </a:rPr>
              <a:t>field and click the .</a:t>
            </a:r>
            <a:r>
              <a:rPr lang="en-US" b="1" i="0" u="none" strike="noStrike" baseline="0"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button to move it to the grouping levels box.</a:t>
            </a:r>
          </a:p>
          <a:p>
            <a:pPr lvl="1" rtl="0">
              <a:buAutoNum type="arabicPeriod" startAt="7"/>
            </a:pPr>
            <a:r>
              <a:rPr lang="en-US" b="0" i="0" u="none" strike="noStrike" baseline="0" smtClean="0">
                <a:solidFill>
                  <a:srgbClr val="000000"/>
                </a:solidFill>
                <a:latin typeface="Segoe"/>
                <a:ea typeface="ＭＳ ゴシック"/>
              </a:rPr>
              <a:t>Select the </a:t>
            </a:r>
            <a:r>
              <a:rPr lang="en-US" b="1" i="0" u="none" strike="noStrike" baseline="0" smtClean="0">
                <a:solidFill>
                  <a:srgbClr val="000000"/>
                </a:solidFill>
                <a:latin typeface="Segoe"/>
                <a:ea typeface="ＭＳ ゴシック"/>
              </a:rPr>
              <a:t>Contract Amount </a:t>
            </a:r>
            <a:r>
              <a:rPr lang="en-US" b="0" i="0" u="none" strike="noStrike" baseline="0" smtClean="0">
                <a:solidFill>
                  <a:srgbClr val="000000"/>
                </a:solidFill>
                <a:latin typeface="Segoe"/>
                <a:ea typeface="ＭＳ ゴシック"/>
              </a:rPr>
              <a:t>field and click the .</a:t>
            </a:r>
            <a:r>
              <a:rPr lang="en-US" b="1" i="0" u="none" strike="noStrike" baseline="0"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button to move it to the grouping levels box.</a:t>
            </a:r>
          </a:p>
          <a:p>
            <a:pPr lvl="1" rtl="0">
              <a:buAutoNum type="arabicPeriod" startAt="7"/>
            </a:pPr>
            <a:r>
              <a:rPr lang="en-US" b="0" i="0" u="none" strike="noStrike" baseline="0" smtClean="0">
                <a:solidFill>
                  <a:srgbClr val="000000"/>
                </a:solidFill>
                <a:latin typeface="Segoe"/>
                <a:ea typeface="ＭＳ ゴシック"/>
              </a:rPr>
              <a:t>Select the </a:t>
            </a:r>
            <a:r>
              <a:rPr lang="en-US" b="1" i="0" u="none" strike="noStrike" baseline="0" smtClean="0">
                <a:solidFill>
                  <a:srgbClr val="000000"/>
                </a:solidFill>
                <a:latin typeface="Segoe"/>
                <a:ea typeface="ＭＳ ゴシック"/>
              </a:rPr>
              <a:t>Sales Person Last Name </a:t>
            </a:r>
            <a:r>
              <a:rPr lang="en-US" b="0" i="0" u="none" strike="noStrike" baseline="0" smtClean="0">
                <a:solidFill>
                  <a:srgbClr val="000000"/>
                </a:solidFill>
                <a:latin typeface="Segoe"/>
                <a:ea typeface="ＭＳ ゴシック"/>
              </a:rPr>
              <a:t>field and click the .</a:t>
            </a:r>
            <a:r>
              <a:rPr lang="en-US" b="1" i="0" u="none" strike="noStrike" baseline="0"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button to move it to the grouping levels box.</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5</a:t>
            </a:fld>
            <a:endParaRPr lang="en-US"/>
          </a:p>
        </p:txBody>
      </p:sp>
    </p:spTree>
    <p:extLst>
      <p:ext uri="{BB962C8B-B14F-4D97-AF65-F5344CB8AC3E}">
        <p14:creationId xmlns:p14="http://schemas.microsoft.com/office/powerpoint/2010/main" val="3507612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Use the Report Wizard</a:t>
            </a:r>
          </a:p>
        </p:txBody>
      </p:sp>
      <p:sp>
        <p:nvSpPr>
          <p:cNvPr id="3" name="Text Placeholder 2"/>
          <p:cNvSpPr>
            <a:spLocks noGrp="1"/>
          </p:cNvSpPr>
          <p:nvPr>
            <p:ph type="body" idx="1"/>
          </p:nvPr>
        </p:nvSpPr>
        <p:spPr>
          <a:xfrm>
            <a:off x="457200" y="1524000"/>
            <a:ext cx="4343400" cy="4953000"/>
          </a:xfrm>
        </p:spPr>
        <p:txBody>
          <a:bodyPr/>
          <a:lstStyle/>
          <a:p>
            <a:pPr lvl="1" rtl="0">
              <a:buFont typeface="+mj-lt"/>
              <a:buAutoNum type="arabicPeriod" startAt="11"/>
            </a:pPr>
            <a:r>
              <a:rPr lang="en-US" b="0" i="0" u="none" strike="noStrike" baseline="0" smtClean="0">
                <a:solidFill>
                  <a:srgbClr val="000000"/>
                </a:solidFill>
                <a:latin typeface="Segoe"/>
                <a:ea typeface="ＭＳ ゴシック"/>
              </a:rPr>
              <a:t>Notice that the Sales Person Last Name field is the active field in bold type. Click the</a:t>
            </a:r>
            <a:r>
              <a:rPr lang="en-US" b="1" i="0" u="none" strike="noStrike" baseline="0" smtClean="0">
                <a:solidFill>
                  <a:srgbClr val="000000"/>
                </a:solidFill>
                <a:latin typeface="Segoe"/>
                <a:ea typeface="ＭＳ ゴシック"/>
              </a:rPr>
              <a:t> Priority up arrow </a:t>
            </a:r>
            <a:r>
              <a:rPr lang="en-US" b="0" i="0" u="none" strike="noStrike" baseline="0" smtClean="0">
                <a:solidFill>
                  <a:srgbClr val="000000"/>
                </a:solidFill>
                <a:latin typeface="Segoe"/>
                <a:ea typeface="ＭＳ ゴシック"/>
              </a:rPr>
              <a:t>to move the Sales Person Last Name field to the second level of grouping. Your screen should look similar to the figure at right.</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6</a:t>
            </a:fld>
            <a:endParaRPr lang="en-US"/>
          </a:p>
        </p:txBody>
      </p:sp>
      <p:pic>
        <p:nvPicPr>
          <p:cNvPr id="7" name="Picture 6" descr="1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1600200"/>
            <a:ext cx="4004733" cy="3055850"/>
          </a:xfrm>
          <a:prstGeom prst="rect">
            <a:avLst/>
          </a:prstGeom>
        </p:spPr>
      </p:pic>
    </p:spTree>
    <p:extLst>
      <p:ext uri="{BB962C8B-B14F-4D97-AF65-F5344CB8AC3E}">
        <p14:creationId xmlns:p14="http://schemas.microsoft.com/office/powerpoint/2010/main" val="838039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Use the Report Wizard</a:t>
            </a:r>
          </a:p>
        </p:txBody>
      </p:sp>
      <p:sp>
        <p:nvSpPr>
          <p:cNvPr id="3" name="Text Placeholder 2"/>
          <p:cNvSpPr>
            <a:spLocks noGrp="1"/>
          </p:cNvSpPr>
          <p:nvPr>
            <p:ph type="body" idx="1"/>
          </p:nvPr>
        </p:nvSpPr>
        <p:spPr/>
        <p:txBody>
          <a:bodyPr/>
          <a:lstStyle/>
          <a:p>
            <a:pPr lvl="1" rtl="0">
              <a:buFont typeface="+mj-lt"/>
              <a:buAutoNum type="arabicPeriod" startAt="12"/>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Grouping Options </a:t>
            </a:r>
            <a:r>
              <a:rPr lang="en-US" b="0" i="0" u="none" strike="noStrike" baseline="0" smtClean="0">
                <a:solidFill>
                  <a:srgbClr val="000000"/>
                </a:solidFill>
                <a:latin typeface="Segoe"/>
                <a:ea typeface="ＭＳ ゴシック"/>
              </a:rPr>
              <a:t>button at the bottom of the dialog box. The Grouping Intervals dialog box appears, as shown below.</a:t>
            </a:r>
          </a:p>
          <a:p>
            <a:pPr lvl="1" rtl="0">
              <a:buAutoNum type="arabicPeriod" startAt="12"/>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down arrow </a:t>
            </a:r>
            <a:r>
              <a:rPr lang="en-US" b="0" i="0" u="none" strike="noStrike" baseline="0" smtClean="0">
                <a:solidFill>
                  <a:srgbClr val="000000"/>
                </a:solidFill>
                <a:latin typeface="Segoe"/>
                <a:ea typeface="ＭＳ ゴシック"/>
              </a:rPr>
              <a:t>on the first Grouping intervals menu to see the choices available. Select </a:t>
            </a:r>
            <a:r>
              <a:rPr lang="en-US" b="1" i="0" u="none" strike="noStrike" baseline="0" smtClean="0">
                <a:solidFill>
                  <a:srgbClr val="000000"/>
                </a:solidFill>
                <a:latin typeface="Segoe"/>
                <a:ea typeface="ＭＳ ゴシック"/>
              </a:rPr>
              <a:t>Normal </a:t>
            </a:r>
            <a:r>
              <a:rPr lang="en-US" b="0" i="0" u="none" strike="noStrike" baseline="0" smtClean="0">
                <a:solidFill>
                  <a:srgbClr val="000000"/>
                </a:solidFill>
                <a:latin typeface="Segoe"/>
                <a:ea typeface="ＭＳ ゴシック"/>
              </a:rPr>
              <a:t>from the menu and 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Times New Roman"/>
                <a:ea typeface="ＭＳ ゴシック"/>
              </a:rPr>
              <a:t>.</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7</a:t>
            </a:fld>
            <a:endParaRPr lang="en-US"/>
          </a:p>
        </p:txBody>
      </p:sp>
      <p:pic>
        <p:nvPicPr>
          <p:cNvPr id="7" name="Picture 6" descr="1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3810000"/>
            <a:ext cx="4886996" cy="2383367"/>
          </a:xfrm>
          <a:prstGeom prst="rect">
            <a:avLst/>
          </a:prstGeom>
        </p:spPr>
      </p:pic>
    </p:spTree>
    <p:extLst>
      <p:ext uri="{BB962C8B-B14F-4D97-AF65-F5344CB8AC3E}">
        <p14:creationId xmlns:p14="http://schemas.microsoft.com/office/powerpoint/2010/main" val="3085273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Use the Report Wizard</a:t>
            </a:r>
          </a:p>
        </p:txBody>
      </p:sp>
      <p:sp>
        <p:nvSpPr>
          <p:cNvPr id="3" name="Text Placeholder 2"/>
          <p:cNvSpPr>
            <a:spLocks noGrp="1"/>
          </p:cNvSpPr>
          <p:nvPr>
            <p:ph type="body" idx="1"/>
          </p:nvPr>
        </p:nvSpPr>
        <p:spPr>
          <a:xfrm>
            <a:off x="457200" y="1524000"/>
            <a:ext cx="4419600" cy="4953000"/>
          </a:xfrm>
        </p:spPr>
        <p:txBody>
          <a:bodyPr/>
          <a:lstStyle/>
          <a:p>
            <a:pPr lvl="1" rtl="0">
              <a:buFont typeface="+mj-lt"/>
              <a:buAutoNum type="arabicPeriod" startAt="14"/>
            </a:pPr>
            <a:r>
              <a:rPr lang="en-US" b="0" i="0" u="none" strike="noStrike" baseline="0" smtClean="0">
                <a:solidFill>
                  <a:srgbClr val="000000"/>
                </a:solidFill>
                <a:latin typeface="Segoe"/>
                <a:ea typeface="ＭＳ ゴシック"/>
              </a:rPr>
              <a:t>Click the</a:t>
            </a:r>
            <a:r>
              <a:rPr lang="en-US" b="1" i="0" u="none" strike="noStrike" baseline="0" smtClean="0">
                <a:solidFill>
                  <a:srgbClr val="000000"/>
                </a:solidFill>
                <a:latin typeface="Segoe"/>
                <a:ea typeface="ＭＳ ゴシック"/>
              </a:rPr>
              <a:t> Next &gt; </a:t>
            </a:r>
            <a:r>
              <a:rPr lang="en-US" b="0" i="0" u="none" strike="noStrike" baseline="0" smtClean="0">
                <a:solidFill>
                  <a:srgbClr val="000000"/>
                </a:solidFill>
                <a:latin typeface="Segoe"/>
                <a:ea typeface="ＭＳ ゴシック"/>
              </a:rPr>
              <a:t>button. The third Report Wizard dialog box appears. You can sort in either ascending or descending order and by up to four fields.</a:t>
            </a:r>
          </a:p>
          <a:p>
            <a:pPr lvl="1" rtl="0">
              <a:buAutoNum type="arabicPeriod" startAt="14"/>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down arrow </a:t>
            </a:r>
            <a:r>
              <a:rPr lang="en-US" b="0" i="0" u="none" strike="noStrike" baseline="0" smtClean="0">
                <a:solidFill>
                  <a:srgbClr val="000000"/>
                </a:solidFill>
                <a:latin typeface="Segoe"/>
                <a:ea typeface="ＭＳ ゴシック"/>
              </a:rPr>
              <a:t>on the Sort menu and select </a:t>
            </a:r>
            <a:r>
              <a:rPr lang="en-US" b="1" i="0" u="none" strike="noStrike" baseline="0" smtClean="0">
                <a:solidFill>
                  <a:srgbClr val="000000"/>
                </a:solidFill>
                <a:latin typeface="Segoe"/>
                <a:ea typeface="ＭＳ ゴシック"/>
              </a:rPr>
              <a:t>Company Name</a:t>
            </a:r>
            <a:r>
              <a:rPr lang="en-US" b="0" i="0" u="none" strike="noStrike" baseline="0" smtClean="0">
                <a:solidFill>
                  <a:srgbClr val="000000"/>
                </a:solidFill>
                <a:latin typeface="Segoe"/>
                <a:ea typeface="ＭＳ ゴシック"/>
              </a:rPr>
              <a:t>, as shown at right. You will sort in </a:t>
            </a:r>
            <a:r>
              <a:rPr lang="en-US" b="1" i="0" u="none" strike="noStrike" baseline="0" smtClean="0">
                <a:solidFill>
                  <a:srgbClr val="000000"/>
                </a:solidFill>
                <a:latin typeface="Segoe"/>
                <a:ea typeface="ＭＳ ゴシック"/>
              </a:rPr>
              <a:t>ascending </a:t>
            </a:r>
            <a:r>
              <a:rPr lang="en-US" b="0" i="0" u="none" strike="noStrike" baseline="0" smtClean="0">
                <a:solidFill>
                  <a:srgbClr val="000000"/>
                </a:solidFill>
                <a:latin typeface="Segoe"/>
                <a:ea typeface="ＭＳ ゴシック"/>
              </a:rPr>
              <a:t>order by Company Name.</a:t>
            </a:r>
            <a:endParaRPr lang="en-US" b="0" i="0" u="none" strike="noStrike" baseline="0" smtClean="0">
              <a:solidFill>
                <a:srgbClr val="000000"/>
              </a:solidFill>
              <a:latin typeface="Times New Roman"/>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8</a:t>
            </a:fld>
            <a:endParaRPr lang="en-US"/>
          </a:p>
        </p:txBody>
      </p:sp>
      <p:pic>
        <p:nvPicPr>
          <p:cNvPr id="7" name="Picture 6" descr="11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600200"/>
            <a:ext cx="3744792" cy="2836333"/>
          </a:xfrm>
          <a:prstGeom prst="rect">
            <a:avLst/>
          </a:prstGeom>
        </p:spPr>
      </p:pic>
    </p:spTree>
    <p:extLst>
      <p:ext uri="{BB962C8B-B14F-4D97-AF65-F5344CB8AC3E}">
        <p14:creationId xmlns:p14="http://schemas.microsoft.com/office/powerpoint/2010/main" val="3229442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Use the Report Wizard</a:t>
            </a:r>
          </a:p>
        </p:txBody>
      </p:sp>
      <p:sp>
        <p:nvSpPr>
          <p:cNvPr id="3" name="Text Placeholder 2"/>
          <p:cNvSpPr>
            <a:spLocks noGrp="1"/>
          </p:cNvSpPr>
          <p:nvPr>
            <p:ph type="body" idx="1"/>
          </p:nvPr>
        </p:nvSpPr>
        <p:spPr/>
        <p:txBody>
          <a:bodyPr/>
          <a:lstStyle/>
          <a:p>
            <a:pPr lvl="1" rtl="0">
              <a:buFont typeface="+mj-lt"/>
              <a:buAutoNum type="arabicPeriod" startAt="16"/>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Next &gt; </a:t>
            </a:r>
            <a:r>
              <a:rPr lang="en-US" b="0" i="0" u="none" strike="noStrike" baseline="0" smtClean="0">
                <a:solidFill>
                  <a:srgbClr val="000000"/>
                </a:solidFill>
                <a:latin typeface="Segoe"/>
                <a:ea typeface="ＭＳ ゴシック"/>
              </a:rPr>
              <a:t>button.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fourth Report Wizard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dialog box appears. You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can choose from three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different layouts for your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report as well as two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different orientations.</a:t>
            </a:r>
          </a:p>
          <a:p>
            <a:pPr lvl="1" rtl="0">
              <a:buAutoNum type="arabicPeriod" startAt="16"/>
            </a:pPr>
            <a:r>
              <a:rPr lang="en-US" b="0" i="0" u="none" strike="noStrike" baseline="0" smtClean="0">
                <a:solidFill>
                  <a:srgbClr val="000000"/>
                </a:solidFill>
                <a:latin typeface="Segoe"/>
                <a:ea typeface="ＭＳ ゴシック"/>
              </a:rPr>
              <a:t>In the Layout section,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Block </a:t>
            </a:r>
            <a:r>
              <a:rPr lang="en-US" b="0" i="0" u="none" strike="noStrike" baseline="0" smtClean="0">
                <a:solidFill>
                  <a:srgbClr val="000000"/>
                </a:solidFill>
                <a:latin typeface="Segoe"/>
                <a:ea typeface="ＭＳ ゴシック"/>
              </a:rPr>
              <a:t>option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button, as shown above. Keep the default orientation as </a:t>
            </a:r>
            <a:r>
              <a:rPr lang="en-US" b="1" i="0" u="none" strike="noStrike" baseline="0" smtClean="0">
                <a:solidFill>
                  <a:srgbClr val="000000"/>
                </a:solidFill>
                <a:latin typeface="Segoe"/>
                <a:ea typeface="ＭＳ ゴシック"/>
              </a:rPr>
              <a:t>Portrait </a:t>
            </a:r>
            <a:r>
              <a:rPr lang="en-US" b="0" i="0" u="none" strike="noStrike" baseline="0" smtClean="0">
                <a:solidFill>
                  <a:srgbClr val="000000"/>
                </a:solidFill>
                <a:latin typeface="Segoe"/>
                <a:ea typeface="ＭＳ ゴシック"/>
              </a:rPr>
              <a:t>and keep the selection so all fields fit on one page.</a:t>
            </a:r>
          </a:p>
          <a:p>
            <a:pPr lvl="1" rtl="0">
              <a:buAutoNum type="arabicPeriod" startAt="16"/>
            </a:pP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9</a:t>
            </a:fld>
            <a:endParaRPr lang="en-US"/>
          </a:p>
        </p:txBody>
      </p:sp>
      <p:pic>
        <p:nvPicPr>
          <p:cNvPr id="7" name="Picture 6" descr="1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6734" y="1600200"/>
            <a:ext cx="3998384" cy="3019188"/>
          </a:xfrm>
          <a:prstGeom prst="rect">
            <a:avLst/>
          </a:prstGeom>
        </p:spPr>
      </p:pic>
    </p:spTree>
    <p:extLst>
      <p:ext uri="{BB962C8B-B14F-4D97-AF65-F5344CB8AC3E}">
        <p14:creationId xmlns:p14="http://schemas.microsoft.com/office/powerpoint/2010/main" val="2278555219"/>
      </p:ext>
    </p:extLst>
  </p:cSld>
  <p:clrMapOvr>
    <a:masterClrMapping/>
  </p:clrMapOvr>
</p:sld>
</file>

<file path=ppt/theme/theme1.xml><?xml version="1.0" encoding="utf-8"?>
<a:theme xmlns:a="http://schemas.openxmlformats.org/drawingml/2006/main" name="templat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302</TotalTime>
  <Words>4074</Words>
  <Application>Microsoft Office PowerPoint</Application>
  <PresentationFormat>On-screen Show (4:3)</PresentationFormat>
  <Paragraphs>338</Paragraphs>
  <Slides>49</Slides>
  <Notes>10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49</vt:i4>
      </vt:variant>
    </vt:vector>
  </HeadingPairs>
  <TitlesOfParts>
    <vt:vector size="65" baseType="lpstr">
      <vt:lpstr>ＭＳ ゴシック</vt:lpstr>
      <vt:lpstr>Arial</vt:lpstr>
      <vt:lpstr>Calibri</vt:lpstr>
      <vt:lpstr>Franklin Gothic Book</vt:lpstr>
      <vt:lpstr>Franklin Gothic Medium</vt:lpstr>
      <vt:lpstr>Frutiger-Cn</vt:lpstr>
      <vt:lpstr>Segoe</vt:lpstr>
      <vt:lpstr>Segoe UI</vt:lpstr>
      <vt:lpstr>Segoe UI Light</vt:lpstr>
      <vt:lpstr>Segoe UI Semibold</vt:lpstr>
      <vt:lpstr>Segoe UI Semilight</vt:lpstr>
      <vt:lpstr>Times New Roman</vt:lpstr>
      <vt:lpstr>Univers-BlackExt</vt:lpstr>
      <vt:lpstr>Univers-Light</vt:lpstr>
      <vt:lpstr>Univers-Oblique</vt:lpstr>
      <vt:lpstr>template</vt:lpstr>
      <vt:lpstr>Advanced Reports</vt:lpstr>
      <vt:lpstr>Objectives</vt:lpstr>
      <vt:lpstr>Step by Step: Use the Report Wizard</vt:lpstr>
      <vt:lpstr>Step by Step: Use the Report Wizard</vt:lpstr>
      <vt:lpstr>Step by Step: Use the Report Wizard</vt:lpstr>
      <vt:lpstr>Step by Step: Use the Report Wizard</vt:lpstr>
      <vt:lpstr>Step by Step: Use the Report Wizard</vt:lpstr>
      <vt:lpstr>Step by Step: Use the Report Wizard</vt:lpstr>
      <vt:lpstr>Step by Step: Use the Report Wizard</vt:lpstr>
      <vt:lpstr>Step by Step: Use the Report Wizard</vt:lpstr>
      <vt:lpstr>Step by Step: Use the Report Wizard</vt:lpstr>
      <vt:lpstr>Step by Step: Use the Group, Sort, and Total Pane</vt:lpstr>
      <vt:lpstr>Step by Step: Use the Group, Sort, and Total Pane</vt:lpstr>
      <vt:lpstr>Step by Step: Use the Group, Sort, and Total Pane</vt:lpstr>
      <vt:lpstr>Step by Step: Use the Group, Sort, and Total Pane</vt:lpstr>
      <vt:lpstr>Step by Step: Change Grouping Options</vt:lpstr>
      <vt:lpstr>Step by Step: Change Grouping Options</vt:lpstr>
      <vt:lpstr>Step by Step: Change Grouping Options</vt:lpstr>
      <vt:lpstr>Step by Step: Change Grouping Options</vt:lpstr>
      <vt:lpstr>Step by Step: Change Grouping Options</vt:lpstr>
      <vt:lpstr>Step by Step: Change Grouping Options</vt:lpstr>
      <vt:lpstr>Step by Step: Create Aggregate Fields</vt:lpstr>
      <vt:lpstr>Step by Step: Create Aggregate Fields</vt:lpstr>
      <vt:lpstr>Step by Step: Create Aggregate Fields</vt:lpstr>
      <vt:lpstr>Step by Step: Create Aggregate Fields</vt:lpstr>
      <vt:lpstr>Step by Step: Create a Subform on a Report</vt:lpstr>
      <vt:lpstr>Step by Step: Create a Subform on a Report</vt:lpstr>
      <vt:lpstr>Step by Step: Create the Print Layout</vt:lpstr>
      <vt:lpstr>Step by Step: Create the Print Layout</vt:lpstr>
      <vt:lpstr>Step by Step: Create the Print Layout</vt:lpstr>
      <vt:lpstr>Step by Step: Create the Print Layout</vt:lpstr>
      <vt:lpstr>Step by Step: Create the Print Layout</vt:lpstr>
      <vt:lpstr>Step by Step: Create the Print Layout</vt:lpstr>
      <vt:lpstr>Step by Step: Create the Print Layout</vt:lpstr>
      <vt:lpstr>Step by Step: Create the Print Layout</vt:lpstr>
      <vt:lpstr>Step by Step: Create the Print Layout</vt:lpstr>
      <vt:lpstr>Step by Step: Create the Print Layout</vt:lpstr>
      <vt:lpstr>Step by Step: Use the Label Wizard</vt:lpstr>
      <vt:lpstr>Step by Step: Use the Label Wizard</vt:lpstr>
      <vt:lpstr>Step by Step: Use the Label Wizard</vt:lpstr>
      <vt:lpstr>Step by Step: Use the Label Wizard</vt:lpstr>
      <vt:lpstr>Step by Step: Use the Label Wizard</vt:lpstr>
      <vt:lpstr>Step by Step: Use the Label Wizard</vt:lpstr>
      <vt:lpstr>Step by Step: Use the Label Wizard</vt:lpstr>
      <vt:lpstr>Step by Step: Use the Label Wizard</vt:lpstr>
      <vt:lpstr>Step by Step: Use the Label Wizard</vt:lpstr>
      <vt:lpstr>Step by Step: Use the Label Wizard</vt:lpstr>
      <vt:lpstr>Step by Step: Use the Label Wizard</vt:lpstr>
      <vt:lpstr>Skill 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Gambrel, Bryan - Indianapolis</cp:lastModifiedBy>
  <cp:revision>315</cp:revision>
  <dcterms:created xsi:type="dcterms:W3CDTF">2011-08-08T12:10:51Z</dcterms:created>
  <dcterms:modified xsi:type="dcterms:W3CDTF">2016-04-08T14:15:53Z</dcterms:modified>
</cp:coreProperties>
</file>